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8" r:id="rId2"/>
    <p:sldId id="259" r:id="rId3"/>
    <p:sldId id="257" r:id="rId4"/>
    <p:sldId id="290" r:id="rId5"/>
    <p:sldId id="267" r:id="rId6"/>
    <p:sldId id="261" r:id="rId7"/>
    <p:sldId id="268" r:id="rId8"/>
    <p:sldId id="271" r:id="rId9"/>
    <p:sldId id="262" r:id="rId10"/>
    <p:sldId id="289" r:id="rId11"/>
    <p:sldId id="264" r:id="rId12"/>
    <p:sldId id="280" r:id="rId13"/>
    <p:sldId id="282" r:id="rId14"/>
    <p:sldId id="279" r:id="rId15"/>
    <p:sldId id="278" r:id="rId16"/>
    <p:sldId id="283" r:id="rId17"/>
    <p:sldId id="284" r:id="rId18"/>
    <p:sldId id="286" r:id="rId19"/>
    <p:sldId id="287" r:id="rId20"/>
    <p:sldId id="28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0" autoAdjust="0"/>
  </p:normalViewPr>
  <p:slideViewPr>
    <p:cSldViewPr>
      <p:cViewPr varScale="1">
        <p:scale>
          <a:sx n="116" d="100"/>
          <a:sy n="116" d="100"/>
        </p:scale>
        <p:origin x="-1410" y="-102"/>
      </p:cViewPr>
      <p:guideLst>
        <p:guide orient="horz" pos="2160"/>
        <p:guide pos="2880"/>
      </p:guideLst>
    </p:cSldViewPr>
  </p:slideViewPr>
  <p:outlineViewPr>
    <p:cViewPr>
      <p:scale>
        <a:sx n="33" d="100"/>
        <a:sy n="33" d="100"/>
      </p:scale>
      <p:origin x="0" y="52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8E4367-D435-470D-891B-E9E23BA871BF}" type="datetimeFigureOut">
              <a:rPr lang="en-US" smtClean="0"/>
              <a:t>5/7/2014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DE077C-D0B4-404D-AB86-87AE807E0F8E}" type="slidenum">
              <a:rPr lang="en-US" smtClean="0"/>
              <a:t>‹#›</a:t>
            </a:fld>
            <a:endParaRPr lang="en-US"/>
          </a:p>
        </p:txBody>
      </p:sp>
    </p:spTree>
    <p:extLst>
      <p:ext uri="{BB962C8B-B14F-4D97-AF65-F5344CB8AC3E}">
        <p14:creationId xmlns:p14="http://schemas.microsoft.com/office/powerpoint/2010/main" val="180505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EE84A20B-D380-4140-BFBE-744D76EB44B3}" type="slidenum">
              <a:rPr lang="en-US" smtClean="0"/>
              <a:pPr eaLnBrk="1" hangingPunct="1"/>
              <a:t>6</a:t>
            </a:fld>
            <a:endParaRPr lang="en-US" dirty="0" smtClean="0"/>
          </a:p>
        </p:txBody>
      </p:sp>
      <p:sp>
        <p:nvSpPr>
          <p:cNvPr id="124931" name="Rectangle 2"/>
          <p:cNvSpPr>
            <a:spLocks noGrp="1" noRot="1" noChangeAspect="1" noChangeArrowheads="1" noTextEdit="1"/>
          </p:cNvSpPr>
          <p:nvPr>
            <p:ph type="sldImg"/>
          </p:nvPr>
        </p:nvSpPr>
        <p:spPr>
          <a:xfrm>
            <a:off x="1144588" y="685800"/>
            <a:ext cx="4570412" cy="3429000"/>
          </a:xfrm>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E394A956-AC6F-462E-9AAE-201401A11C9D}" type="slidenum">
              <a:rPr lang="en-US" smtClean="0"/>
              <a:pPr eaLnBrk="1" hangingPunct="1"/>
              <a:t>9</a:t>
            </a:fld>
            <a:endParaRPr lang="en-US" dirty="0" smtClean="0"/>
          </a:p>
        </p:txBody>
      </p:sp>
      <p:sp>
        <p:nvSpPr>
          <p:cNvPr id="125955" name="Rectangle 2"/>
          <p:cNvSpPr>
            <a:spLocks noGrp="1" noRot="1" noChangeAspect="1" noChangeArrowheads="1" noTextEdit="1"/>
          </p:cNvSpPr>
          <p:nvPr>
            <p:ph type="sldImg"/>
          </p:nvPr>
        </p:nvSpPr>
        <p:spPr>
          <a:xfrm>
            <a:off x="1144588" y="684213"/>
            <a:ext cx="4570412" cy="3429000"/>
          </a:xfrm>
          <a:ln/>
        </p:spPr>
      </p:sp>
      <p:sp>
        <p:nvSpPr>
          <p:cNvPr id="125956" name="Rectangle 3"/>
          <p:cNvSpPr>
            <a:spLocks noGrp="1" noChangeArrowheads="1"/>
          </p:cNvSpPr>
          <p:nvPr>
            <p:ph type="body" idx="1"/>
          </p:nvPr>
        </p:nvSpPr>
        <p:spPr>
          <a:xfrm>
            <a:off x="686098" y="4343703"/>
            <a:ext cx="5485805"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8842BF-D976-4C1E-BEC5-A1E8C290BFA3}" type="slidenum">
              <a:rPr lang="en-US"/>
              <a:pPr/>
              <a:t>11</a:t>
            </a:fld>
            <a:endParaRPr lang="en-US" dirty="0"/>
          </a:p>
        </p:txBody>
      </p:sp>
      <p:sp>
        <p:nvSpPr>
          <p:cNvPr id="56322" name="Rectangle 2"/>
          <p:cNvSpPr>
            <a:spLocks noGrp="1" noRot="1" noChangeAspect="1" noChangeArrowheads="1" noTextEdit="1"/>
          </p:cNvSpPr>
          <p:nvPr>
            <p:ph type="sldImg"/>
          </p:nvPr>
        </p:nvSpPr>
        <p:spPr>
          <a:xfrm>
            <a:off x="1144588" y="685800"/>
            <a:ext cx="4572000" cy="3429000"/>
          </a:xfrm>
          <a:ln/>
        </p:spPr>
      </p:sp>
      <p:sp>
        <p:nvSpPr>
          <p:cNvPr id="563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8E0D685E-7F0F-448C-8324-9CCA049191C7}" type="slidenum">
              <a:rPr lang="en-US" smtClean="0"/>
              <a:pPr eaLnBrk="1" hangingPunct="1"/>
              <a:t>13</a:t>
            </a:fld>
            <a:endParaRPr lang="en-US" dirty="0" smtClean="0"/>
          </a:p>
        </p:txBody>
      </p:sp>
      <p:sp>
        <p:nvSpPr>
          <p:cNvPr id="130051" name="Rectangle 2"/>
          <p:cNvSpPr>
            <a:spLocks noGrp="1" noRot="1" noChangeAspect="1" noChangeArrowheads="1" noTextEdit="1"/>
          </p:cNvSpPr>
          <p:nvPr>
            <p:ph type="sldImg"/>
          </p:nvPr>
        </p:nvSpPr>
        <p:spPr>
          <a:xfrm>
            <a:off x="1144588" y="685800"/>
            <a:ext cx="4570412" cy="3429000"/>
          </a:xfrm>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1771B6B6-BB75-4106-987C-8F27A68B528E}" type="slidenum">
              <a:rPr lang="en-US" smtClean="0"/>
              <a:pPr eaLnBrk="1" hangingPunct="1"/>
              <a:t>16</a:t>
            </a:fld>
            <a:endParaRPr lang="en-US" dirty="0" smtClean="0"/>
          </a:p>
        </p:txBody>
      </p:sp>
      <p:sp>
        <p:nvSpPr>
          <p:cNvPr id="134147" name="Rectangle 2"/>
          <p:cNvSpPr>
            <a:spLocks noGrp="1" noRot="1" noChangeAspect="1" noChangeArrowheads="1" noTextEdit="1"/>
          </p:cNvSpPr>
          <p:nvPr>
            <p:ph type="sldImg"/>
          </p:nvPr>
        </p:nvSpPr>
        <p:spPr>
          <a:xfrm>
            <a:off x="1144588" y="685800"/>
            <a:ext cx="4570412" cy="3429000"/>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110.2.2 - Intensive Level of Rehabilitation Services</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t>
            </a:r>
            <a:r>
              <a:rPr lang="en-US" sz="1200" b="1" kern="1200" dirty="0" smtClean="0">
                <a:solidFill>
                  <a:schemeClr val="tx1"/>
                </a:solidFill>
                <a:effectLst/>
                <a:latin typeface="Arial" charset="0"/>
                <a:ea typeface="+mn-ea"/>
                <a:cs typeface="+mn-cs"/>
              </a:rPr>
              <a:t>Rev. 119, Issued: 01-15-10; Effective Date: For IRF discharges occurring on or after</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January 1, 2010; Implementation Date: 01-04-10)</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primary distinction between the IRF environment and other rehabilitation settings is the intensity of rehabilitation therapy services provided in an IRF. For this reason, the information in the patient’s IRF medical record (especially the required documentation described in section 110.1) must document a reasonable expectation that at the time of admission to the IRF the patient generally required the intensive rehabilitation therapy services that are uniquely provided in IRFs.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Although the intensity of rehabilitation services can be reflected in various ways, the generally-accepted standard by which the intensity of these services is typically demonstrated in IRFs is by the provision of intensive therapies at least 3 hours per day at least 5 days per week. However, this is not the only way that such intensity of services can be demonstrated (that is, CMS does not intend for this measure to be used as a “rule of thumb” for determining whether a particular IRF claim is reasonable and necessary). The intensity of therapy services provided in IRFs could also be demonstrated by the provision of 15 hours of therapy per week (that is, in a 7-consecutive day period starting from the date of admission). For example, if a hypothetical IRF patient was admitted to an IRF for a hip fracture, but was also undergoing chemotherapy for an unrelated issue, the patient might not be able to tolerate therapy on a predictable basis due to the chemotherapy. Thus, this hypothetical patient might be more effectively served by the provision of 4 hours of therapy 3 days per week and 1 ½ hours of therapy on 2 (or more) other days per week in order to accommodate his or her chemotherapy schedule. Thus, IRFs may also demonstrate a patient’s need for intensive rehabilitation therapy services by showing that the patient required and could reasonably be expected to benefit from at least 15 hours of therapy per week (defined as a 7-consecutve day period starting from the date of admission), as long as the reasons for the patient’s need for this program of intensive rehabilitation are well-documented in the patient’s IRF medical record and the overall amount of therapy can reasonably be expected to benefit the patient. Many IRF patients will medically benefit from more than 3 hours of therapy per day or more than 15 hours of therapy per week, when all types of therapy are considered. However, the intensity of therapy provided must be reasonable and necessary under section 1862(a)(1)(A) of the Act and must never exceed the patient’s level of need or tolerance, or compromise the patient’s safety. See below for a brief exceptions policy for temporary and unexpected events.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The required therapy treatments must begin within 36 hours from midnight of the day of admission to the IRF. Therapy evaluations constitute the beginning of the required therapy services. As such, they are included in the total daily/weekly provision of therapies used to demonstrate the intensity of therapy services provided in an IRF. The standard of care for IRF patients is individualized (i.e., one-on-one) therapy. Group therapies serve as an adjunct to individual therapies. In those instances in which group therapy better meets the patient’s needs on a limited basis, the situation/rationale that justifies group therapy should be specified in the patient’s medical record at the IRF.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Brief Exceptions Policy—While patients requiring an IRF stay are expected to need and receive an intensive rehabilitation therapy program, as described above, this may not be true for a limited number of days during a patient’s IRF stay because patients’ needs vary over time. For example, if an unexpected clinical event occurs during the course of a patient’s IRF stay that limits the patient’s ability to participate in the intensive therapy program for a brief period not to exceed 3 consecutive days (e.g., extensive diagnostic tests off premises, prolonged intravenous infusion of chemotherapy or blood products, bed rest due to signs of deep vein thrombosis, exhaustion due to recent ambulance transportation, surgical procedure, etc.), the specific reasons for the break in the provision of therapy services must be documented in the patient’s IRF medical record. If these reasons are appropriately documented in the patient’s IRF medical record, such a break in service (of limited duration) will not affect the determination of the medical necessity of the IRF admission. Thus, Medicare contractors may approve brief exceptions to the intensity of therapy requirement in these particular cases if they determine that the initial expectation of the patient’s active participation in intensive therapy during the IRF stay was based on a diligent preadmission screening, post admission physician evaluation, and overall plan of care that were based on reasonable conclusions. </a:t>
            </a: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F32D7D20-007B-414F-8757-1AD7EDB1B40C}" type="slidenum">
              <a:rPr lang="en-US" smtClean="0"/>
              <a:pPr eaLnBrk="1" hangingPunct="1"/>
              <a:t>17</a:t>
            </a:fld>
            <a:endParaRPr lang="en-US" dirty="0" smtClean="0"/>
          </a:p>
        </p:txBody>
      </p:sp>
      <p:sp>
        <p:nvSpPr>
          <p:cNvPr id="136195" name="Rectangle 2"/>
          <p:cNvSpPr>
            <a:spLocks noGrp="1" noRot="1" noChangeAspect="1" noChangeArrowheads="1" noTextEdit="1"/>
          </p:cNvSpPr>
          <p:nvPr>
            <p:ph type="sldImg"/>
          </p:nvPr>
        </p:nvSpPr>
        <p:spPr>
          <a:xfrm>
            <a:off x="1144588" y="685800"/>
            <a:ext cx="4570412" cy="3429000"/>
          </a:xfrm>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kern="1200" dirty="0" smtClean="0">
                <a:solidFill>
                  <a:schemeClr val="tx1"/>
                </a:solidFill>
                <a:effectLst/>
                <a:latin typeface="Arial" charset="0"/>
                <a:ea typeface="+mn-ea"/>
                <a:cs typeface="+mn-cs"/>
              </a:rPr>
              <a:t>110.2.5 - Interdisciplinary Team Approach to the Delivery of Care</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(Rev. 119, Issued: 01-15-10; Effective Date: For IRF discharges occurring on or after</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January 1, 2010; Implementation Date: 01-04-10)</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An IRF stay will only be considered reasonable and necessary if at the time of admission to the IRF the documentation in the patient’s IRF medical record indicates a reasonable expectation that the complexity of the patient’s nursing, medical management, and rehabilitation needs requires an inpatient stay and an interdisciplinary team approach to the delivery of rehabilitation care. That is, the complexity of the patient’s condition must be such that the rehabilitation goals indicated in the preadmission screening, the post admission physician evaluation, and the overall plan of care can only be achieved through periodic team conferences—at least once a week—of an interdisciplinary team of medical professionals (as defined below). Interdisciplinary services are those provided by a treatment team in which all of its members participate in a coordinated effort to benefit the patient and the patient’s significant others and caregivers. Interdisciplinary services, by definition, cannot be provided by only one discipline. Though individual members of the interdisciplinary team work within their own scopes of practice, each professional is also expected to coordinate his or her efforts with team members of other specialties, as well as with the patient and the patient’s significant others and caregivers. The purpose of the interdisciplinary team is to foster frequent, structured, and documented communication among disciplines to establish, prioritize, and achieve treatment goals.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At a minimum, the interdisciplinary team must document participation by professionals from each of the following disciplines (each of whom must have current knowledge of the patient as documented in the medical record at the IRF):</a:t>
            </a:r>
          </a:p>
          <a:p>
            <a:r>
              <a:rPr lang="en-US" sz="1200" kern="1200" dirty="0" smtClean="0">
                <a:solidFill>
                  <a:schemeClr val="tx1"/>
                </a:solidFill>
                <a:effectLst/>
                <a:latin typeface="Arial" charset="0"/>
                <a:ea typeface="+mn-ea"/>
                <a:cs typeface="+mn-cs"/>
              </a:rPr>
              <a:t> • A rehabilitation physician with specialized training and experience in rehabilitation services;</a:t>
            </a:r>
          </a:p>
          <a:p>
            <a:r>
              <a:rPr lang="en-US" sz="1200" kern="1200" dirty="0" smtClean="0">
                <a:solidFill>
                  <a:schemeClr val="tx1"/>
                </a:solidFill>
                <a:effectLst/>
                <a:latin typeface="Arial" charset="0"/>
                <a:ea typeface="+mn-ea"/>
                <a:cs typeface="+mn-cs"/>
              </a:rPr>
              <a:t> • A registered nurse with specialized training or experience in rehabilitation;</a:t>
            </a:r>
          </a:p>
          <a:p>
            <a:r>
              <a:rPr lang="en-US" sz="1200" kern="1200" dirty="0" smtClean="0">
                <a:solidFill>
                  <a:schemeClr val="tx1"/>
                </a:solidFill>
                <a:effectLst/>
                <a:latin typeface="Arial" charset="0"/>
                <a:ea typeface="+mn-ea"/>
                <a:cs typeface="+mn-cs"/>
              </a:rPr>
              <a:t>• A social worker or a case manager (or both); and</a:t>
            </a:r>
          </a:p>
          <a:p>
            <a:r>
              <a:rPr lang="en-US" sz="1200" kern="1200" dirty="0" smtClean="0">
                <a:solidFill>
                  <a:schemeClr val="tx1"/>
                </a:solidFill>
                <a:effectLst/>
                <a:latin typeface="Arial" charset="0"/>
                <a:ea typeface="+mn-ea"/>
                <a:cs typeface="+mn-cs"/>
              </a:rPr>
              <a:t> • A licensed or certified therapist from each therapy discipline involved in treating the patient.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The interdisciplinary team must be led by a rehabilitation physician who is responsible for making the final decisions regarding the patient’s treatment in the IRF. This physician must document concurrence with all decisions made by the interdisciplinary team at each meeting. The periodic team conferences—held a minimum of once per week—must focus on: </a:t>
            </a:r>
          </a:p>
          <a:p>
            <a:r>
              <a:rPr lang="en-US" sz="1200" kern="1200" dirty="0" smtClean="0">
                <a:solidFill>
                  <a:schemeClr val="tx1"/>
                </a:solidFill>
                <a:effectLst/>
                <a:latin typeface="Arial" charset="0"/>
                <a:ea typeface="+mn-ea"/>
                <a:cs typeface="+mn-cs"/>
              </a:rPr>
              <a:t>• Assessing the individual's progress towards the rehabilitation goals;</a:t>
            </a:r>
          </a:p>
          <a:p>
            <a:r>
              <a:rPr lang="en-US" sz="1200" kern="1200" dirty="0" smtClean="0">
                <a:solidFill>
                  <a:schemeClr val="tx1"/>
                </a:solidFill>
                <a:effectLst/>
                <a:latin typeface="Arial" charset="0"/>
                <a:ea typeface="+mn-ea"/>
                <a:cs typeface="+mn-cs"/>
              </a:rPr>
              <a:t>• Considering possible resolutions to any problems that could impede progress towards the goals; </a:t>
            </a:r>
          </a:p>
          <a:p>
            <a:r>
              <a:rPr lang="en-US" sz="1200" kern="1200" dirty="0" smtClean="0">
                <a:solidFill>
                  <a:schemeClr val="tx1"/>
                </a:solidFill>
                <a:effectLst/>
                <a:latin typeface="Arial" charset="0"/>
                <a:ea typeface="+mn-ea"/>
                <a:cs typeface="+mn-cs"/>
              </a:rPr>
              <a:t>• Reassessing the validity of the rehabilitation goals previously established; and </a:t>
            </a:r>
          </a:p>
          <a:p>
            <a:r>
              <a:rPr lang="en-US" sz="1200" kern="1200" dirty="0" smtClean="0">
                <a:solidFill>
                  <a:schemeClr val="tx1"/>
                </a:solidFill>
                <a:effectLst/>
                <a:latin typeface="Arial" charset="0"/>
                <a:ea typeface="+mn-ea"/>
                <a:cs typeface="+mn-cs"/>
              </a:rPr>
              <a:t>• Monitoring and revising the treatment plan, as needed. </a:t>
            </a:r>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A team conference may be formal or informal; however, a review by the various team members of each other's notes does not constitute a team conference. It is expected that all treating professionals from the required disciplines will be at every meeting or, in the infrequent case of an absence, be represented by another person of the same discipline who has current knowledge of the patient. Documentation of each team conference must include the names and professional designations of the participants in the team conference. The occurrence of the team conferences and the decisions made during such conferences, such as those concerning discharge planning and the need for any adjustment in goals or in the prescribed treatment program, must be recorded in the patient’s medical record in the IRF. The focus of the review of this requirement will be on the accuracy and quality of the information and decision-making, not on the internal processes used by the IRF in conducting the team conferences. </a:t>
            </a:r>
          </a:p>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02756" indent="-270291" eaLnBrk="0" hangingPunct="0">
              <a:defRPr>
                <a:solidFill>
                  <a:schemeClr val="tx1"/>
                </a:solidFill>
                <a:latin typeface="Arial" charset="0"/>
              </a:defRPr>
            </a:lvl2pPr>
            <a:lvl3pPr marL="1081164" indent="-216233" eaLnBrk="0" hangingPunct="0">
              <a:defRPr>
                <a:solidFill>
                  <a:schemeClr val="tx1"/>
                </a:solidFill>
                <a:latin typeface="Arial" charset="0"/>
              </a:defRPr>
            </a:lvl3pPr>
            <a:lvl4pPr marL="1513629" indent="-216233" eaLnBrk="0" hangingPunct="0">
              <a:defRPr>
                <a:solidFill>
                  <a:schemeClr val="tx1"/>
                </a:solidFill>
                <a:latin typeface="Arial" charset="0"/>
              </a:defRPr>
            </a:lvl4pPr>
            <a:lvl5pPr marL="1946095" indent="-216233" eaLnBrk="0" hangingPunct="0">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pPr eaLnBrk="1" hangingPunct="1"/>
            <a:fld id="{49289E07-3FBA-43DE-A17B-15AC02F19ED4}" type="slidenum">
              <a:rPr lang="en-US" smtClean="0"/>
              <a:pPr eaLnBrk="1" hangingPunct="1"/>
              <a:t>18</a:t>
            </a:fld>
            <a:endParaRPr lang="en-US" dirty="0" smtClean="0"/>
          </a:p>
        </p:txBody>
      </p:sp>
      <p:sp>
        <p:nvSpPr>
          <p:cNvPr id="137219" name="Rectangle 2"/>
          <p:cNvSpPr>
            <a:spLocks noGrp="1" noRot="1" noChangeAspect="1" noChangeArrowheads="1" noTextEdit="1"/>
          </p:cNvSpPr>
          <p:nvPr>
            <p:ph type="sldImg"/>
          </p:nvPr>
        </p:nvSpPr>
        <p:spPr>
          <a:xfrm>
            <a:off x="1144588" y="685800"/>
            <a:ext cx="4570412" cy="3429000"/>
          </a:xfrm>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6537B8-72ED-4E9D-8DAE-8265CF71DC97}" type="slidenum">
              <a:rPr lang="en-US" smtClean="0"/>
              <a:t>19</a:t>
            </a:fld>
            <a:endParaRPr lang="en-US" dirty="0"/>
          </a:p>
        </p:txBody>
      </p:sp>
    </p:spTree>
    <p:extLst>
      <p:ext uri="{BB962C8B-B14F-4D97-AF65-F5344CB8AC3E}">
        <p14:creationId xmlns:p14="http://schemas.microsoft.com/office/powerpoint/2010/main" val="1349209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457200" y="6324600"/>
            <a:ext cx="5562600" cy="365125"/>
          </a:xfrm>
        </p:spPr>
        <p:txBody>
          <a:bodyPr/>
          <a:lstStyle/>
          <a:p>
            <a:r>
              <a:rPr lang="en-US" dirty="0" smtClean="0"/>
              <a:t>This presentation prepared for client use by Images &amp; Associates.  2014 All Rights Reserved.</a:t>
            </a:r>
            <a:endParaRPr lang="en-US" dirty="0"/>
          </a:p>
        </p:txBody>
      </p:sp>
      <p:sp>
        <p:nvSpPr>
          <p:cNvPr id="6" name="Slide Number Placeholder 5"/>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073165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84F928E-EB0B-4CED-9F4D-BC222CF97411}" type="datetime1">
              <a:rPr lang="en-US" smtClean="0"/>
              <a:t>5/7/2014</a:t>
            </a:fld>
            <a:endParaRPr lang="en-US"/>
          </a:p>
        </p:txBody>
      </p:sp>
      <p:sp>
        <p:nvSpPr>
          <p:cNvPr id="5" name="Footer Placeholder 4"/>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6" name="Slide Number Placeholder 5"/>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1399875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CB9FC45-3957-495F-A70C-18DF5CB9AAC5}" type="datetime1">
              <a:rPr lang="en-US" smtClean="0"/>
              <a:t>5/7/2014</a:t>
            </a:fld>
            <a:endParaRPr lang="en-US"/>
          </a:p>
        </p:txBody>
      </p:sp>
      <p:sp>
        <p:nvSpPr>
          <p:cNvPr id="5" name="Footer Placeholder 4"/>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6" name="Slide Number Placeholder 5"/>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102630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8E1E233-2844-41A4-953E-D092EA9B5293}" type="datetime1">
              <a:rPr lang="en-US" smtClean="0"/>
              <a:t>5/7/2014</a:t>
            </a:fld>
            <a:endParaRPr lang="en-US"/>
          </a:p>
        </p:txBody>
      </p:sp>
      <p:sp>
        <p:nvSpPr>
          <p:cNvPr id="5" name="Footer Placeholder 4"/>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6" name="Slide Number Placeholder 5"/>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192311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F25286-0810-4804-9C48-9F962EF0509C}" type="datetime1">
              <a:rPr lang="en-US" smtClean="0"/>
              <a:t>5/7/2014</a:t>
            </a:fld>
            <a:endParaRPr lang="en-US"/>
          </a:p>
        </p:txBody>
      </p:sp>
      <p:sp>
        <p:nvSpPr>
          <p:cNvPr id="5" name="Footer Placeholder 4"/>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6" name="Slide Number Placeholder 5"/>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1865838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80E9F4A-D67D-46C1-8FDA-8092FC6E4C28}" type="datetime1">
              <a:rPr lang="en-US" smtClean="0"/>
              <a:t>5/7/2014</a:t>
            </a:fld>
            <a:endParaRPr lang="en-US"/>
          </a:p>
        </p:txBody>
      </p:sp>
      <p:sp>
        <p:nvSpPr>
          <p:cNvPr id="6" name="Footer Placeholder 5"/>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7" name="Slide Number Placeholder 6"/>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5044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DB16B00-AAF3-478F-9686-1198C8078035}" type="datetime1">
              <a:rPr lang="en-US" smtClean="0"/>
              <a:t>5/7/2014</a:t>
            </a:fld>
            <a:endParaRPr lang="en-US"/>
          </a:p>
        </p:txBody>
      </p:sp>
      <p:sp>
        <p:nvSpPr>
          <p:cNvPr id="8" name="Footer Placeholder 7"/>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9" name="Slide Number Placeholder 8"/>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181459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1FA23A4-A9C4-4A1B-9686-EA57C37BAAE7}" type="datetime1">
              <a:rPr lang="en-US" smtClean="0"/>
              <a:t>5/7/2014</a:t>
            </a:fld>
            <a:endParaRPr lang="en-US"/>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63139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55CDD27-2EFB-43DD-8D48-C9A648B19445}" type="datetime1">
              <a:rPr lang="en-US" smtClean="0"/>
              <a:t>5/7/2014</a:t>
            </a:fld>
            <a:endParaRPr lang="en-US"/>
          </a:p>
        </p:txBody>
      </p:sp>
      <p:sp>
        <p:nvSpPr>
          <p:cNvPr id="3" name="Footer Placeholder 2"/>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4" name="Slide Number Placeholder 3"/>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700172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F6049A-8296-4EF4-9A78-C2FEDEF148F7}" type="datetime1">
              <a:rPr lang="en-US" smtClean="0"/>
              <a:t>5/7/2014</a:t>
            </a:fld>
            <a:endParaRPr lang="en-US"/>
          </a:p>
        </p:txBody>
      </p:sp>
      <p:sp>
        <p:nvSpPr>
          <p:cNvPr id="6" name="Footer Placeholder 5"/>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7" name="Slide Number Placeholder 6"/>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22148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06C407C-9432-4FD9-8BF4-8B80DE577A79}" type="datetime1">
              <a:rPr lang="en-US" smtClean="0"/>
              <a:t>5/7/2014</a:t>
            </a:fld>
            <a:endParaRPr lang="en-US"/>
          </a:p>
        </p:txBody>
      </p:sp>
      <p:sp>
        <p:nvSpPr>
          <p:cNvPr id="6" name="Footer Placeholder 5"/>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7" name="Slide Number Placeholder 6"/>
          <p:cNvSpPr>
            <a:spLocks noGrp="1"/>
          </p:cNvSpPr>
          <p:nvPr>
            <p:ph type="sldNum" sz="quarter" idx="12"/>
          </p:nvPr>
        </p:nvSpPr>
        <p:spPr/>
        <p:txBody>
          <a:bodyPr/>
          <a:lstStyle/>
          <a:p>
            <a:fld id="{F8B853E8-0511-47E1-AE88-8EA9EE4DAD00}" type="slidenum">
              <a:rPr lang="en-US" smtClean="0"/>
              <a:t>‹#›</a:t>
            </a:fld>
            <a:endParaRPr lang="en-US"/>
          </a:p>
        </p:txBody>
      </p:sp>
    </p:spTree>
    <p:extLst>
      <p:ext uri="{BB962C8B-B14F-4D97-AF65-F5344CB8AC3E}">
        <p14:creationId xmlns:p14="http://schemas.microsoft.com/office/powerpoint/2010/main" val="3806546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274638"/>
            <a:ext cx="7010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100" b="1">
                <a:solidFill>
                  <a:schemeClr val="tx1">
                    <a:tint val="75000"/>
                  </a:schemeClr>
                </a:solidFill>
              </a:defRPr>
            </a:lvl1pPr>
          </a:lstStyle>
          <a:p>
            <a:r>
              <a:rPr lang="en-US" smtClean="0"/>
              <a:t>This presentation prepared for client use by Images &amp; Associates.  2014 All Rights Reserved.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853E8-0511-47E1-AE88-8EA9EE4DAD00}" type="slidenum">
              <a:rPr lang="en-US" smtClean="0"/>
              <a:t>‹#›</a:t>
            </a:fld>
            <a:endParaRPr lang="en-US" dirty="0"/>
          </a:p>
        </p:txBody>
      </p:sp>
      <p:pic>
        <p:nvPicPr>
          <p:cNvPr id="7" name="Picture 6" descr="Description: Description: image002.jpg@01CEC520"/>
          <p:cNvPicPr/>
          <p:nvPr/>
        </p:nvPicPr>
        <p:blipFill>
          <a:blip r:embed="rId13">
            <a:extLst>
              <a:ext uri="{28A0092B-C50C-407E-A947-70E740481C1C}">
                <a14:useLocalDpi xmlns:a14="http://schemas.microsoft.com/office/drawing/2010/main" val="0"/>
              </a:ext>
            </a:extLst>
          </a:blip>
          <a:srcRect/>
          <a:stretch>
            <a:fillRect/>
          </a:stretch>
        </p:blipFill>
        <p:spPr bwMode="auto">
          <a:xfrm>
            <a:off x="457200" y="304800"/>
            <a:ext cx="1076325" cy="657225"/>
          </a:xfrm>
          <a:prstGeom prst="rect">
            <a:avLst/>
          </a:prstGeom>
          <a:noFill/>
        </p:spPr>
      </p:pic>
      <p:cxnSp>
        <p:nvCxnSpPr>
          <p:cNvPr id="9" name="Straight Connector 8"/>
          <p:cNvCxnSpPr/>
          <p:nvPr/>
        </p:nvCxnSpPr>
        <p:spPr>
          <a:xfrm>
            <a:off x="457200" y="1524000"/>
            <a:ext cx="8229600" cy="0"/>
          </a:xfrm>
          <a:prstGeom prst="line">
            <a:avLst/>
          </a:prstGeom>
          <a:ln w="44450">
            <a:solidFill>
              <a:schemeClr val="accent6">
                <a:lumMod val="50000"/>
              </a:schemeClr>
            </a:solidFill>
          </a:ln>
          <a:effectLst>
            <a:outerShdw blurRad="50800" dist="38100" dir="18900000" algn="bl" rotWithShape="0">
              <a:prstClr val="black">
                <a:alpha val="40000"/>
              </a:prstClr>
            </a:outerShdw>
            <a:softEdge rad="12700"/>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6172200"/>
            <a:ext cx="8229600" cy="0"/>
          </a:xfrm>
          <a:prstGeom prst="line">
            <a:avLst/>
          </a:prstGeom>
          <a:ln w="44450">
            <a:solidFill>
              <a:schemeClr val="tx2"/>
            </a:solidFill>
          </a:ln>
          <a:effectLst>
            <a:outerShdw blurRad="50800" dist="38100" dir="2700000" algn="tl" rotWithShape="0">
              <a:prstClr val="black">
                <a:alpha val="40000"/>
              </a:prstClr>
            </a:outerShdw>
            <a:softEdge rad="1270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408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4"/>
          <p:cNvSpPr>
            <a:spLocks noGrp="1"/>
          </p:cNvSpPr>
          <p:nvPr>
            <p:ph type="ctrTitle"/>
          </p:nvPr>
        </p:nvSpPr>
        <p:spPr>
          <a:xfrm>
            <a:off x="685800" y="1752600"/>
            <a:ext cx="7772400" cy="1470025"/>
          </a:xfrm>
        </p:spPr>
        <p:txBody>
          <a:bodyPr/>
          <a:lstStyle/>
          <a:p>
            <a:r>
              <a:rPr lang="en-US" dirty="0" smtClean="0"/>
              <a:t>The Anatomy of a Rehab Patient</a:t>
            </a:r>
          </a:p>
        </p:txBody>
      </p:sp>
      <p:sp>
        <p:nvSpPr>
          <p:cNvPr id="66563" name="Subtitle 5"/>
          <p:cNvSpPr>
            <a:spLocks noGrp="1"/>
          </p:cNvSpPr>
          <p:nvPr>
            <p:ph type="subTitle" idx="1"/>
          </p:nvPr>
        </p:nvSpPr>
        <p:spPr>
          <a:xfrm>
            <a:off x="1371600" y="3276600"/>
            <a:ext cx="6400800" cy="1752600"/>
          </a:xfrm>
        </p:spPr>
        <p:txBody>
          <a:bodyPr>
            <a:normAutofit/>
          </a:bodyPr>
          <a:lstStyle/>
          <a:p>
            <a:r>
              <a:rPr lang="en-US" dirty="0" smtClean="0"/>
              <a:t>The Case Manager’s Dilemma:</a:t>
            </a:r>
          </a:p>
          <a:p>
            <a:r>
              <a:rPr lang="en-US" dirty="0" smtClean="0"/>
              <a:t>Who Should You Refer?</a:t>
            </a:r>
            <a:endParaRPr lang="en-US" dirty="0" smtClean="0"/>
          </a:p>
        </p:txBody>
      </p:sp>
    </p:spTree>
    <p:extLst>
      <p:ext uri="{BB962C8B-B14F-4D97-AF65-F5344CB8AC3E}">
        <p14:creationId xmlns:p14="http://schemas.microsoft.com/office/powerpoint/2010/main" val="619614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41325" y="1730187"/>
          <a:ext cx="4049993" cy="4023360"/>
        </p:xfrm>
        <a:graphic>
          <a:graphicData uri="http://schemas.openxmlformats.org/drawingml/2006/table">
            <a:tbl>
              <a:tblPr firstRow="1" bandRow="1">
                <a:tableStyleId>{5C22544A-7EE6-4342-B048-85BDC9FD1C3A}</a:tableStyleId>
              </a:tblPr>
              <a:tblGrid>
                <a:gridCol w="3290160"/>
                <a:gridCol w="759833"/>
              </a:tblGrid>
              <a:tr h="315761">
                <a:tc>
                  <a:txBody>
                    <a:bodyPr/>
                    <a:lstStyle/>
                    <a:p>
                      <a:pPr algn="ctr"/>
                      <a:r>
                        <a:rPr lang="en-US" dirty="0" smtClean="0"/>
                        <a:t>Diagnosis</a:t>
                      </a:r>
                      <a:endParaRPr lang="en-US" dirty="0"/>
                    </a:p>
                  </a:txBody>
                  <a:tcPr/>
                </a:tc>
                <a:tc>
                  <a:txBody>
                    <a:bodyPr/>
                    <a:lstStyle/>
                    <a:p>
                      <a:pPr algn="ctr"/>
                      <a:r>
                        <a:rPr lang="en-US" dirty="0" smtClean="0"/>
                        <a:t>%</a:t>
                      </a:r>
                      <a:endParaRPr lang="en-US" dirty="0"/>
                    </a:p>
                  </a:txBody>
                  <a:tcPr/>
                </a:tc>
              </a:tr>
              <a:tr h="315761">
                <a:tc>
                  <a:txBody>
                    <a:bodyPr/>
                    <a:lstStyle/>
                    <a:p>
                      <a:r>
                        <a:rPr lang="en-US" dirty="0" smtClean="0"/>
                        <a:t>Stroke</a:t>
                      </a:r>
                      <a:endParaRPr lang="en-US" dirty="0"/>
                    </a:p>
                  </a:txBody>
                  <a:tcPr/>
                </a:tc>
                <a:tc>
                  <a:txBody>
                    <a:bodyPr/>
                    <a:lstStyle/>
                    <a:p>
                      <a:pPr algn="ctr"/>
                      <a:r>
                        <a:rPr lang="en-US" dirty="0" smtClean="0"/>
                        <a:t>20.5</a:t>
                      </a:r>
                      <a:endParaRPr lang="en-US" dirty="0"/>
                    </a:p>
                  </a:txBody>
                  <a:tcPr/>
                </a:tc>
              </a:tr>
              <a:tr h="315761">
                <a:tc>
                  <a:txBody>
                    <a:bodyPr/>
                    <a:lstStyle/>
                    <a:p>
                      <a:r>
                        <a:rPr lang="en-US" dirty="0" smtClean="0"/>
                        <a:t>Hip Fracture</a:t>
                      </a:r>
                      <a:endParaRPr lang="en-US" dirty="0"/>
                    </a:p>
                  </a:txBody>
                  <a:tcPr/>
                </a:tc>
                <a:tc>
                  <a:txBody>
                    <a:bodyPr/>
                    <a:lstStyle/>
                    <a:p>
                      <a:pPr algn="ctr"/>
                      <a:r>
                        <a:rPr lang="en-US" dirty="0" smtClean="0"/>
                        <a:t>14.4</a:t>
                      </a:r>
                      <a:endParaRPr lang="en-US" dirty="0"/>
                    </a:p>
                  </a:txBody>
                  <a:tcPr/>
                </a:tc>
              </a:tr>
              <a:tr h="315761">
                <a:tc>
                  <a:txBody>
                    <a:bodyPr/>
                    <a:lstStyle/>
                    <a:p>
                      <a:r>
                        <a:rPr lang="en-US" dirty="0" smtClean="0"/>
                        <a:t>Major Joint Replacement</a:t>
                      </a:r>
                      <a:endParaRPr lang="en-US" dirty="0"/>
                    </a:p>
                  </a:txBody>
                  <a:tcPr/>
                </a:tc>
                <a:tc>
                  <a:txBody>
                    <a:bodyPr/>
                    <a:lstStyle/>
                    <a:p>
                      <a:pPr algn="ctr"/>
                      <a:r>
                        <a:rPr lang="en-US" dirty="0" smtClean="0"/>
                        <a:t>11.2</a:t>
                      </a:r>
                      <a:endParaRPr lang="en-US" dirty="0"/>
                    </a:p>
                  </a:txBody>
                  <a:tcPr/>
                </a:tc>
              </a:tr>
              <a:tr h="315761">
                <a:tc>
                  <a:txBody>
                    <a:bodyPr/>
                    <a:lstStyle/>
                    <a:p>
                      <a:r>
                        <a:rPr lang="en-US" dirty="0" smtClean="0"/>
                        <a:t>Debility</a:t>
                      </a:r>
                      <a:endParaRPr lang="en-US" dirty="0"/>
                    </a:p>
                  </a:txBody>
                  <a:tcPr/>
                </a:tc>
                <a:tc>
                  <a:txBody>
                    <a:bodyPr/>
                    <a:lstStyle/>
                    <a:p>
                      <a:pPr algn="ctr"/>
                      <a:r>
                        <a:rPr lang="en-US" dirty="0" smtClean="0"/>
                        <a:t>9.9</a:t>
                      </a:r>
                      <a:endParaRPr lang="en-US" dirty="0"/>
                    </a:p>
                  </a:txBody>
                  <a:tcPr/>
                </a:tc>
              </a:tr>
              <a:tr h="315761">
                <a:tc>
                  <a:txBody>
                    <a:bodyPr/>
                    <a:lstStyle/>
                    <a:p>
                      <a:r>
                        <a:rPr lang="en-US" dirty="0" smtClean="0"/>
                        <a:t>Neurological</a:t>
                      </a:r>
                      <a:endParaRPr lang="en-US" dirty="0"/>
                    </a:p>
                  </a:txBody>
                  <a:tcPr/>
                </a:tc>
                <a:tc>
                  <a:txBody>
                    <a:bodyPr/>
                    <a:lstStyle/>
                    <a:p>
                      <a:pPr algn="ctr"/>
                      <a:r>
                        <a:rPr lang="en-US" dirty="0" smtClean="0"/>
                        <a:t>9.7</a:t>
                      </a:r>
                      <a:endParaRPr lang="en-US" dirty="0"/>
                    </a:p>
                  </a:txBody>
                  <a:tcPr/>
                </a:tc>
              </a:tr>
              <a:tr h="315761">
                <a:tc>
                  <a:txBody>
                    <a:bodyPr/>
                    <a:lstStyle/>
                    <a:p>
                      <a:r>
                        <a:rPr lang="en-US" dirty="0" smtClean="0"/>
                        <a:t>Brain Injury</a:t>
                      </a:r>
                      <a:endParaRPr lang="en-US" dirty="0"/>
                    </a:p>
                  </a:txBody>
                  <a:tcPr/>
                </a:tc>
                <a:tc>
                  <a:txBody>
                    <a:bodyPr/>
                    <a:lstStyle/>
                    <a:p>
                      <a:pPr algn="ctr"/>
                      <a:r>
                        <a:rPr lang="en-US" dirty="0" smtClean="0"/>
                        <a:t>7.3</a:t>
                      </a:r>
                      <a:endParaRPr lang="en-US" dirty="0"/>
                    </a:p>
                  </a:txBody>
                  <a:tcPr/>
                </a:tc>
              </a:tr>
              <a:tr h="315761">
                <a:tc>
                  <a:txBody>
                    <a:bodyPr/>
                    <a:lstStyle/>
                    <a:p>
                      <a:r>
                        <a:rPr lang="en-US" dirty="0" smtClean="0"/>
                        <a:t>Other Ortho</a:t>
                      </a:r>
                      <a:endParaRPr lang="en-US" dirty="0"/>
                    </a:p>
                  </a:txBody>
                  <a:tcPr/>
                </a:tc>
                <a:tc>
                  <a:txBody>
                    <a:bodyPr/>
                    <a:lstStyle/>
                    <a:p>
                      <a:pPr algn="ctr"/>
                      <a:r>
                        <a:rPr lang="en-US" dirty="0" smtClean="0"/>
                        <a:t>6.5</a:t>
                      </a:r>
                      <a:endParaRPr lang="en-US" dirty="0"/>
                    </a:p>
                  </a:txBody>
                  <a:tcPr/>
                </a:tc>
              </a:tr>
              <a:tr h="315761">
                <a:tc>
                  <a:txBody>
                    <a:bodyPr/>
                    <a:lstStyle/>
                    <a:p>
                      <a:r>
                        <a:rPr lang="en-US" dirty="0" smtClean="0"/>
                        <a:t>Cardiac</a:t>
                      </a:r>
                      <a:endParaRPr lang="en-US" dirty="0"/>
                    </a:p>
                  </a:txBody>
                  <a:tcPr/>
                </a:tc>
                <a:tc>
                  <a:txBody>
                    <a:bodyPr/>
                    <a:lstStyle/>
                    <a:p>
                      <a:pPr algn="ctr"/>
                      <a:r>
                        <a:rPr lang="en-US" dirty="0" smtClean="0"/>
                        <a:t>5.0</a:t>
                      </a:r>
                      <a:endParaRPr lang="en-US" dirty="0"/>
                    </a:p>
                  </a:txBody>
                  <a:tcPr/>
                </a:tc>
              </a:tr>
              <a:tr h="315761">
                <a:tc>
                  <a:txBody>
                    <a:bodyPr/>
                    <a:lstStyle/>
                    <a:p>
                      <a:r>
                        <a:rPr lang="en-US" dirty="0" smtClean="0"/>
                        <a:t>Spinal Cord Injury</a:t>
                      </a:r>
                      <a:endParaRPr lang="en-US" dirty="0"/>
                    </a:p>
                  </a:txBody>
                  <a:tcPr/>
                </a:tc>
                <a:tc>
                  <a:txBody>
                    <a:bodyPr/>
                    <a:lstStyle/>
                    <a:p>
                      <a:pPr algn="ctr"/>
                      <a:r>
                        <a:rPr lang="en-US" dirty="0" smtClean="0"/>
                        <a:t>4.3</a:t>
                      </a:r>
                      <a:endParaRPr lang="en-US" dirty="0"/>
                    </a:p>
                  </a:txBody>
                  <a:tcPr/>
                </a:tc>
              </a:tr>
              <a:tr h="315761">
                <a:tc>
                  <a:txBody>
                    <a:bodyPr/>
                    <a:lstStyle/>
                    <a:p>
                      <a:r>
                        <a:rPr lang="en-US" dirty="0" smtClean="0"/>
                        <a:t>Other</a:t>
                      </a:r>
                      <a:endParaRPr lang="en-US" dirty="0"/>
                    </a:p>
                  </a:txBody>
                  <a:tcPr/>
                </a:tc>
                <a:tc>
                  <a:txBody>
                    <a:bodyPr/>
                    <a:lstStyle/>
                    <a:p>
                      <a:pPr algn="ctr"/>
                      <a:r>
                        <a:rPr lang="en-US" dirty="0" smtClean="0"/>
                        <a:t>11.3</a:t>
                      </a:r>
                      <a:endParaRPr lang="en-US" dirty="0"/>
                    </a:p>
                  </a:txBody>
                  <a:tcPr/>
                </a:tc>
              </a:tr>
            </a:tbl>
          </a:graphicData>
        </a:graphic>
      </p:graphicFrame>
      <p:sp>
        <p:nvSpPr>
          <p:cNvPr id="3" name="Title 2"/>
          <p:cNvSpPr>
            <a:spLocks noGrp="1"/>
          </p:cNvSpPr>
          <p:nvPr>
            <p:ph type="title"/>
          </p:nvPr>
        </p:nvSpPr>
        <p:spPr/>
        <p:txBody>
          <a:bodyPr>
            <a:noAutofit/>
          </a:bodyPr>
          <a:lstStyle/>
          <a:p>
            <a:r>
              <a:rPr lang="en-US" sz="2400" dirty="0" smtClean="0">
                <a:latin typeface="+mn-lt"/>
              </a:rPr>
              <a:t>And, just to prove that diagnosis alone </a:t>
            </a:r>
            <a:br>
              <a:rPr lang="en-US" sz="2400" dirty="0" smtClean="0">
                <a:latin typeface="+mn-lt"/>
              </a:rPr>
            </a:br>
            <a:r>
              <a:rPr lang="en-US" sz="2400" dirty="0" smtClean="0">
                <a:latin typeface="+mn-lt"/>
              </a:rPr>
              <a:t>doesn’t drive rehab,</a:t>
            </a:r>
            <a:br>
              <a:rPr lang="en-US" sz="2400" dirty="0" smtClean="0">
                <a:latin typeface="+mn-lt"/>
              </a:rPr>
            </a:br>
            <a:r>
              <a:rPr lang="en-US" sz="2400" dirty="0" smtClean="0">
                <a:latin typeface="+mn-lt"/>
              </a:rPr>
              <a:t>The </a:t>
            </a:r>
            <a:r>
              <a:rPr lang="en-US" sz="2400" dirty="0" smtClean="0">
                <a:latin typeface="+mn-lt"/>
              </a:rPr>
              <a:t>Most </a:t>
            </a:r>
            <a:r>
              <a:rPr lang="en-US" sz="2400" dirty="0" smtClean="0">
                <a:latin typeface="+mn-lt"/>
              </a:rPr>
              <a:t>Common </a:t>
            </a:r>
            <a:r>
              <a:rPr lang="en-US" sz="2400" dirty="0" smtClean="0">
                <a:latin typeface="+mn-lt"/>
              </a:rPr>
              <a:t>Diagnoses  </a:t>
            </a:r>
            <a:r>
              <a:rPr lang="en-US" sz="2400" dirty="0" smtClean="0">
                <a:latin typeface="+mn-lt"/>
              </a:rPr>
              <a:t>- 2010</a:t>
            </a:r>
            <a:endParaRPr lang="en-US" sz="2400" dirty="0">
              <a:latin typeface="+mn-lt"/>
            </a:endParaRPr>
          </a:p>
        </p:txBody>
      </p:sp>
      <p:sp>
        <p:nvSpPr>
          <p:cNvPr id="4" name="Slide Number Placeholder 3"/>
          <p:cNvSpPr>
            <a:spLocks noGrp="1"/>
          </p:cNvSpPr>
          <p:nvPr>
            <p:ph type="sldNum" sz="quarter" idx="4294967295"/>
          </p:nvPr>
        </p:nvSpPr>
        <p:spPr>
          <a:xfrm>
            <a:off x="6996176" y="6454775"/>
            <a:ext cx="2133600" cy="365125"/>
          </a:xfrm>
          <a:prstGeom prst="rect">
            <a:avLst/>
          </a:prstGeom>
        </p:spPr>
        <p:txBody>
          <a:bodyPr/>
          <a:lstStyle/>
          <a:p>
            <a:fld id="{141C3BDE-A068-4D6A-A82B-12637B9758EB}" type="slidenum">
              <a:rPr lang="en-US" smtClean="0"/>
              <a:pPr/>
              <a:t>10</a:t>
            </a:fld>
            <a:endParaRPr lang="en-US" dirty="0"/>
          </a:p>
        </p:txBody>
      </p:sp>
      <p:sp>
        <p:nvSpPr>
          <p:cNvPr id="6" name="Rectangular Callout 5"/>
          <p:cNvSpPr/>
          <p:nvPr/>
        </p:nvSpPr>
        <p:spPr>
          <a:xfrm>
            <a:off x="4948518" y="1775011"/>
            <a:ext cx="3657600" cy="3980329"/>
          </a:xfrm>
          <a:prstGeom prst="wedgeRectCallout">
            <a:avLst>
              <a:gd name="adj1" fmla="val -61029"/>
              <a:gd name="adj2" fmla="val 1036"/>
            </a:avLst>
          </a:prstGeom>
          <a:ln w="28575">
            <a:solidFill>
              <a:srgbClr val="003D79"/>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Much overlap with SNFs, but hospital-based units have easy access to patients and physiatrist Medical Directors on hospital staff who can complete pre-admission consultations in the hospital. Freestanding IRFs have sophisticated and aggressive referral development programs</a:t>
            </a:r>
            <a:r>
              <a:rPr lang="en-US" dirty="0" smtClean="0"/>
              <a:t>.</a:t>
            </a:r>
            <a:endParaRPr lang="en-US" dirty="0"/>
          </a:p>
        </p:txBody>
      </p:sp>
    </p:spTree>
    <p:extLst>
      <p:ext uri="{BB962C8B-B14F-4D97-AF65-F5344CB8AC3E}">
        <p14:creationId xmlns:p14="http://schemas.microsoft.com/office/powerpoint/2010/main" val="644897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270B804-EF81-4096-B0F4-6EDA2E14336D}" type="slidenum">
              <a:rPr lang="en-US" altLang="en-US"/>
              <a:pPr/>
              <a:t>11</a:t>
            </a:fld>
            <a:endParaRPr lang="en-US" altLang="en-US" dirty="0"/>
          </a:p>
        </p:txBody>
      </p:sp>
      <p:sp>
        <p:nvSpPr>
          <p:cNvPr id="55298" name="Rectangle 2"/>
          <p:cNvSpPr>
            <a:spLocks noGrp="1" noChangeArrowheads="1"/>
          </p:cNvSpPr>
          <p:nvPr>
            <p:ph type="title"/>
          </p:nvPr>
        </p:nvSpPr>
        <p:spPr>
          <a:xfrm>
            <a:off x="2362200" y="533400"/>
            <a:ext cx="6629400" cy="533401"/>
          </a:xfrm>
        </p:spPr>
        <p:txBody>
          <a:bodyPr>
            <a:normAutofit fontScale="90000"/>
          </a:bodyPr>
          <a:lstStyle/>
          <a:p>
            <a:pPr algn="ctr"/>
            <a:r>
              <a:rPr lang="en-US" sz="3200" dirty="0" smtClean="0"/>
              <a:t>Elements </a:t>
            </a:r>
            <a:r>
              <a:rPr lang="en-US" sz="3200" dirty="0"/>
              <a:t>of </a:t>
            </a:r>
            <a:r>
              <a:rPr lang="en-US" sz="3200" dirty="0" smtClean="0"/>
              <a:t>“Reasonableness”</a:t>
            </a:r>
            <a:endParaRPr lang="en-US" sz="3200" dirty="0"/>
          </a:p>
        </p:txBody>
      </p:sp>
      <p:sp>
        <p:nvSpPr>
          <p:cNvPr id="55299" name="Rectangle 3"/>
          <p:cNvSpPr>
            <a:spLocks noGrp="1" noChangeArrowheads="1"/>
          </p:cNvSpPr>
          <p:nvPr>
            <p:ph type="body" idx="1"/>
          </p:nvPr>
        </p:nvSpPr>
        <p:spPr/>
        <p:txBody>
          <a:bodyPr>
            <a:normAutofit/>
          </a:bodyPr>
          <a:lstStyle/>
          <a:p>
            <a:r>
              <a:rPr lang="en-US" sz="2600" dirty="0"/>
              <a:t>Rehabilitation Needs</a:t>
            </a:r>
          </a:p>
          <a:p>
            <a:r>
              <a:rPr lang="en-US" sz="2600" dirty="0"/>
              <a:t>Close Medical </a:t>
            </a:r>
            <a:r>
              <a:rPr lang="en-US" sz="2600" dirty="0" smtClean="0"/>
              <a:t>Supervision</a:t>
            </a:r>
            <a:endParaRPr lang="en-US" sz="2600" dirty="0"/>
          </a:p>
          <a:p>
            <a:r>
              <a:rPr lang="en-US" sz="2600" dirty="0"/>
              <a:t>24 Hour Rehabilitation Nursing</a:t>
            </a:r>
          </a:p>
          <a:p>
            <a:r>
              <a:rPr lang="en-US" sz="2600" dirty="0"/>
              <a:t>Relatively Intense Level of Rehab Services</a:t>
            </a:r>
          </a:p>
          <a:p>
            <a:r>
              <a:rPr lang="en-US" sz="2600" dirty="0"/>
              <a:t>Multidisciplinary Team Approach</a:t>
            </a:r>
          </a:p>
          <a:p>
            <a:r>
              <a:rPr lang="en-US" sz="2600" dirty="0"/>
              <a:t>Coordinated Program of Care</a:t>
            </a:r>
          </a:p>
          <a:p>
            <a:r>
              <a:rPr lang="en-US" sz="2600" dirty="0"/>
              <a:t>Significant Practical Improvement</a:t>
            </a:r>
          </a:p>
          <a:p>
            <a:r>
              <a:rPr lang="en-US" sz="2600" dirty="0"/>
              <a:t>Reasonable Goals</a:t>
            </a:r>
          </a:p>
          <a:p>
            <a:r>
              <a:rPr lang="en-US" sz="2600" dirty="0"/>
              <a:t>Appropriate Length of </a:t>
            </a:r>
            <a:r>
              <a:rPr lang="en-US" sz="2600" dirty="0" smtClean="0"/>
              <a:t>Stay</a:t>
            </a:r>
            <a:endParaRPr lang="en-US" sz="2600" dirty="0"/>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90940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smtClean="0"/>
              <a:t>Rehabilitation Needs</a:t>
            </a:r>
            <a:endParaRPr lang="en-US" sz="6000" dirty="0"/>
          </a:p>
        </p:txBody>
      </p:sp>
      <p:sp>
        <p:nvSpPr>
          <p:cNvPr id="3" name="Content Placeholder 2"/>
          <p:cNvSpPr>
            <a:spLocks noGrp="1"/>
          </p:cNvSpPr>
          <p:nvPr>
            <p:ph idx="1"/>
          </p:nvPr>
        </p:nvSpPr>
        <p:spPr/>
        <p:txBody>
          <a:bodyPr>
            <a:normAutofit/>
          </a:bodyPr>
          <a:lstStyle/>
          <a:p>
            <a:r>
              <a:rPr lang="en-US" sz="2800" dirty="0" smtClean="0"/>
              <a:t>Does the patient have functional losses that are new or that are exacerbated by this new event?</a:t>
            </a:r>
          </a:p>
          <a:p>
            <a:pPr lvl="1"/>
            <a:r>
              <a:rPr lang="en-US" sz="2400" dirty="0" smtClean="0"/>
              <a:t>What was the patient’s prior level of function?</a:t>
            </a:r>
          </a:p>
          <a:p>
            <a:pPr lvl="1"/>
            <a:r>
              <a:rPr lang="en-US" sz="2400" dirty="0" smtClean="0"/>
              <a:t>Active in the community (or in the case of a nursing home resident, within the nursing home community)?</a:t>
            </a:r>
          </a:p>
          <a:p>
            <a:pPr lvl="1"/>
            <a:r>
              <a:rPr lang="en-US" sz="2400" dirty="0" smtClean="0"/>
              <a:t>How do the new functional losses impact the patient’s ability to return to home/community?</a:t>
            </a:r>
          </a:p>
          <a:p>
            <a:r>
              <a:rPr lang="en-US" sz="2800" dirty="0" smtClean="0"/>
              <a:t>Does the patient need therapy interventions to regain that function in a reasonable period of time?</a:t>
            </a:r>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12</a:t>
            </a:fld>
            <a:endParaRPr lang="en-US"/>
          </a:p>
        </p:txBody>
      </p:sp>
    </p:spTree>
    <p:extLst>
      <p:ext uri="{BB962C8B-B14F-4D97-AF65-F5344CB8AC3E}">
        <p14:creationId xmlns:p14="http://schemas.microsoft.com/office/powerpoint/2010/main" val="3851924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09FDC5E-6947-4B39-A37C-FBE9FB2E466E}" type="slidenum">
              <a:rPr lang="en-US" altLang="en-US"/>
              <a:pPr>
                <a:defRPr/>
              </a:pPr>
              <a:t>13</a:t>
            </a:fld>
            <a:endParaRPr lang="en-US" altLang="en-US" dirty="0"/>
          </a:p>
        </p:txBody>
      </p:sp>
      <p:sp>
        <p:nvSpPr>
          <p:cNvPr id="46083" name="Rectangle 2"/>
          <p:cNvSpPr>
            <a:spLocks noGrp="1" noChangeArrowheads="1"/>
          </p:cNvSpPr>
          <p:nvPr>
            <p:ph type="title"/>
          </p:nvPr>
        </p:nvSpPr>
        <p:spPr>
          <a:xfrm>
            <a:off x="3124200" y="447675"/>
            <a:ext cx="4191000" cy="836613"/>
          </a:xfrm>
        </p:spPr>
        <p:txBody>
          <a:bodyPr/>
          <a:lstStyle/>
          <a:p>
            <a:pPr eaLnBrk="1" hangingPunct="1"/>
            <a:r>
              <a:rPr lang="en-US" sz="3600" dirty="0" smtClean="0"/>
              <a:t>Rehabilitation Needs</a:t>
            </a:r>
          </a:p>
        </p:txBody>
      </p:sp>
      <p:sp>
        <p:nvSpPr>
          <p:cNvPr id="46084" name="Rectangle 3"/>
          <p:cNvSpPr>
            <a:spLocks noGrp="1" noChangeArrowheads="1"/>
          </p:cNvSpPr>
          <p:nvPr>
            <p:ph type="body" idx="1"/>
          </p:nvPr>
        </p:nvSpPr>
        <p:spPr>
          <a:xfrm>
            <a:off x="647700" y="1752600"/>
            <a:ext cx="7162800" cy="4495800"/>
          </a:xfrm>
        </p:spPr>
        <p:txBody>
          <a:bodyPr/>
          <a:lstStyle/>
          <a:p>
            <a:pPr eaLnBrk="1" hangingPunct="1">
              <a:lnSpc>
                <a:spcPct val="80000"/>
              </a:lnSpc>
            </a:pPr>
            <a:r>
              <a:rPr lang="en-US" sz="1900" dirty="0" smtClean="0"/>
              <a:t>Prior Level of Function</a:t>
            </a:r>
          </a:p>
          <a:p>
            <a:pPr lvl="1" eaLnBrk="1" hangingPunct="1">
              <a:lnSpc>
                <a:spcPct val="80000"/>
              </a:lnSpc>
            </a:pPr>
            <a:r>
              <a:rPr lang="en-US" sz="1700" dirty="0" smtClean="0"/>
              <a:t>Specific detail of functional level </a:t>
            </a:r>
          </a:p>
          <a:p>
            <a:pPr lvl="2" eaLnBrk="1" hangingPunct="1">
              <a:lnSpc>
                <a:spcPct val="80000"/>
              </a:lnSpc>
            </a:pPr>
            <a:r>
              <a:rPr lang="en-US" sz="1500" dirty="0" smtClean="0"/>
              <a:t>Physical Function</a:t>
            </a:r>
          </a:p>
          <a:p>
            <a:pPr lvl="3" eaLnBrk="1" hangingPunct="1">
              <a:lnSpc>
                <a:spcPct val="80000"/>
              </a:lnSpc>
            </a:pPr>
            <a:r>
              <a:rPr lang="en-US" sz="1400" dirty="0" smtClean="0"/>
              <a:t>Include how much help in detail</a:t>
            </a:r>
          </a:p>
          <a:p>
            <a:pPr lvl="3" eaLnBrk="1" hangingPunct="1">
              <a:lnSpc>
                <a:spcPct val="80000"/>
              </a:lnSpc>
            </a:pPr>
            <a:r>
              <a:rPr lang="en-US" sz="1400" dirty="0" smtClean="0"/>
              <a:t>Include devices </a:t>
            </a:r>
          </a:p>
          <a:p>
            <a:pPr lvl="2" eaLnBrk="1" hangingPunct="1">
              <a:lnSpc>
                <a:spcPct val="80000"/>
              </a:lnSpc>
            </a:pPr>
            <a:r>
              <a:rPr lang="en-US" sz="1500" dirty="0" smtClean="0"/>
              <a:t>Community Activity</a:t>
            </a:r>
          </a:p>
          <a:p>
            <a:pPr lvl="3" eaLnBrk="1" hangingPunct="1">
              <a:lnSpc>
                <a:spcPct val="80000"/>
              </a:lnSpc>
            </a:pPr>
            <a:r>
              <a:rPr lang="en-US" sz="1400" dirty="0" smtClean="0"/>
              <a:t>Specific detail</a:t>
            </a:r>
          </a:p>
          <a:p>
            <a:pPr lvl="4" eaLnBrk="1" hangingPunct="1">
              <a:lnSpc>
                <a:spcPct val="80000"/>
              </a:lnSpc>
            </a:pPr>
            <a:r>
              <a:rPr lang="en-US" sz="1400" dirty="0" smtClean="0"/>
              <a:t>Driving, shopping, Church, other activities </a:t>
            </a:r>
          </a:p>
          <a:p>
            <a:pPr eaLnBrk="1" hangingPunct="1">
              <a:lnSpc>
                <a:spcPct val="80000"/>
              </a:lnSpc>
            </a:pPr>
            <a:r>
              <a:rPr lang="en-US" sz="1900" dirty="0" smtClean="0"/>
              <a:t>Current Functional Loss</a:t>
            </a:r>
          </a:p>
          <a:p>
            <a:pPr lvl="1" eaLnBrk="1" hangingPunct="1">
              <a:lnSpc>
                <a:spcPct val="80000"/>
              </a:lnSpc>
            </a:pPr>
            <a:r>
              <a:rPr lang="en-US" sz="1700" dirty="0" smtClean="0"/>
              <a:t>Toileting</a:t>
            </a:r>
          </a:p>
          <a:p>
            <a:pPr lvl="1" eaLnBrk="1" hangingPunct="1">
              <a:lnSpc>
                <a:spcPct val="80000"/>
              </a:lnSpc>
            </a:pPr>
            <a:r>
              <a:rPr lang="en-US" sz="1700" dirty="0" smtClean="0"/>
              <a:t>Toilet Transfers</a:t>
            </a:r>
          </a:p>
          <a:p>
            <a:pPr lvl="1" eaLnBrk="1" hangingPunct="1">
              <a:lnSpc>
                <a:spcPct val="80000"/>
              </a:lnSpc>
            </a:pPr>
            <a:r>
              <a:rPr lang="en-US" sz="1700" dirty="0" smtClean="0"/>
              <a:t>Bed to/from Chair Transfers</a:t>
            </a:r>
          </a:p>
          <a:p>
            <a:pPr lvl="1" eaLnBrk="1" hangingPunct="1">
              <a:lnSpc>
                <a:spcPct val="80000"/>
              </a:lnSpc>
            </a:pPr>
            <a:r>
              <a:rPr lang="en-US" sz="1700" dirty="0" smtClean="0"/>
              <a:t>Lower Extremity Dressing</a:t>
            </a:r>
          </a:p>
          <a:p>
            <a:pPr lvl="1" eaLnBrk="1" hangingPunct="1">
              <a:lnSpc>
                <a:spcPct val="80000"/>
              </a:lnSpc>
            </a:pPr>
            <a:r>
              <a:rPr lang="en-US" sz="1700" dirty="0" smtClean="0"/>
              <a:t>Ambulation</a:t>
            </a:r>
          </a:p>
          <a:p>
            <a:pPr lvl="1" eaLnBrk="1" hangingPunct="1">
              <a:lnSpc>
                <a:spcPct val="80000"/>
              </a:lnSpc>
            </a:pPr>
            <a:r>
              <a:rPr lang="en-US" sz="1700" dirty="0" smtClean="0"/>
              <a:t>Stairs</a:t>
            </a:r>
          </a:p>
          <a:p>
            <a:pPr lvl="1" eaLnBrk="1" hangingPunct="1">
              <a:lnSpc>
                <a:spcPct val="80000"/>
              </a:lnSpc>
            </a:pPr>
            <a:r>
              <a:rPr lang="en-US" sz="1700" dirty="0" smtClean="0"/>
              <a:t>Bathing</a:t>
            </a:r>
          </a:p>
        </p:txBody>
      </p:sp>
      <p:sp>
        <p:nvSpPr>
          <p:cNvPr id="46085" name="AutoShape 4"/>
          <p:cNvSpPr>
            <a:spLocks/>
          </p:cNvSpPr>
          <p:nvPr/>
        </p:nvSpPr>
        <p:spPr bwMode="auto">
          <a:xfrm>
            <a:off x="4343400" y="4038600"/>
            <a:ext cx="685800" cy="1676400"/>
          </a:xfrm>
          <a:prstGeom prst="rightBrace">
            <a:avLst>
              <a:gd name="adj1" fmla="val 20370"/>
              <a:gd name="adj2" fmla="val 50000"/>
            </a:avLst>
          </a:prstGeom>
          <a:noFill/>
          <a:ln w="28575">
            <a:solidFill>
              <a:schemeClr val="tx2"/>
            </a:solidFill>
            <a:round/>
            <a:headEnd/>
            <a:tailEnd/>
          </a:ln>
          <a:extLst/>
        </p:spPr>
        <p:txBody>
          <a:bodyPr wrap="none" anchor="ctr"/>
          <a:lstStyle/>
          <a:p>
            <a:endParaRPr lang="en-US" dirty="0"/>
          </a:p>
        </p:txBody>
      </p:sp>
      <p:sp>
        <p:nvSpPr>
          <p:cNvPr id="46086" name="Text Box 5"/>
          <p:cNvSpPr txBox="1">
            <a:spLocks noChangeArrowheads="1"/>
          </p:cNvSpPr>
          <p:nvPr/>
        </p:nvSpPr>
        <p:spPr bwMode="auto">
          <a:xfrm>
            <a:off x="5257800" y="4816475"/>
            <a:ext cx="2819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Wingdings" pitchFamily="2" charset="2"/>
              <a:buChar char="ü"/>
            </a:pPr>
            <a:r>
              <a:rPr lang="en-US" sz="1600" dirty="0"/>
              <a:t> </a:t>
            </a:r>
            <a:r>
              <a:rPr lang="en-US" sz="1200" dirty="0"/>
              <a:t>Greatest weighting for payment</a:t>
            </a:r>
          </a:p>
          <a:p>
            <a:pPr eaLnBrk="1" hangingPunct="1">
              <a:spcBef>
                <a:spcPct val="50000"/>
              </a:spcBef>
              <a:buFont typeface="Wingdings" pitchFamily="2" charset="2"/>
              <a:buChar char="ü"/>
            </a:pPr>
            <a:r>
              <a:rPr lang="en-US" sz="1200" dirty="0"/>
              <a:t>   Key areas for development of </a:t>
            </a:r>
            <a:br>
              <a:rPr lang="en-US" sz="1200" dirty="0"/>
            </a:br>
            <a:r>
              <a:rPr lang="en-US" sz="1200" dirty="0"/>
              <a:t>      protocols</a:t>
            </a:r>
          </a:p>
        </p:txBody>
      </p:sp>
      <p:sp>
        <p:nvSpPr>
          <p:cNvPr id="92166" name="Text Box 6"/>
          <p:cNvSpPr txBox="1">
            <a:spLocks noChangeArrowheads="1"/>
          </p:cNvSpPr>
          <p:nvPr/>
        </p:nvSpPr>
        <p:spPr bwMode="auto">
          <a:xfrm>
            <a:off x="5486400" y="1981200"/>
            <a:ext cx="1905000" cy="1144588"/>
          </a:xfrm>
          <a:prstGeom prst="rect">
            <a:avLst/>
          </a:prstGeom>
          <a:solidFill>
            <a:schemeClr val="tx2"/>
          </a:solidFill>
          <a:ln w="12700" cap="sq">
            <a:noFill/>
            <a:miter lim="800000"/>
            <a:headEnd type="none" w="sm" len="sm"/>
            <a:tailEnd type="none" w="sm" len="sm"/>
          </a:ln>
          <a:effectLst/>
        </p:spPr>
        <p:txBody>
          <a:bodyPr>
            <a:spAutoFit/>
          </a:bodyPr>
          <a:lstStyle/>
          <a:p>
            <a:pPr algn="ctr">
              <a:spcBef>
                <a:spcPct val="50000"/>
              </a:spcBef>
              <a:defRPr/>
            </a:pPr>
            <a:r>
              <a:rPr lang="en-US" b="1" i="1" dirty="0">
                <a:solidFill>
                  <a:schemeClr val="bg1"/>
                </a:solidFill>
                <a:latin typeface="Times New Roman" pitchFamily="18" charset="0"/>
              </a:rPr>
              <a:t>Community Activity must be well documented.</a:t>
            </a:r>
          </a:p>
          <a:p>
            <a:pPr algn="ctr">
              <a:spcBef>
                <a:spcPct val="50000"/>
              </a:spcBef>
              <a:defRPr/>
            </a:pPr>
            <a:endParaRPr lang="en-US" sz="1000" b="1" i="1" dirty="0">
              <a:solidFill>
                <a:schemeClr val="bg1"/>
              </a:solidFill>
              <a:latin typeface="Times New Roman" pitchFamily="18" charset="0"/>
            </a:endParaRPr>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10" name="Text Box 6"/>
          <p:cNvSpPr txBox="1">
            <a:spLocks noChangeArrowheads="1"/>
          </p:cNvSpPr>
          <p:nvPr/>
        </p:nvSpPr>
        <p:spPr bwMode="auto">
          <a:xfrm>
            <a:off x="4876800" y="3886200"/>
            <a:ext cx="3886200" cy="830997"/>
          </a:xfrm>
          <a:prstGeom prst="rect">
            <a:avLst/>
          </a:prstGeom>
          <a:solidFill>
            <a:schemeClr val="tx2"/>
          </a:solidFill>
          <a:ln w="12700" cap="sq">
            <a:noFill/>
            <a:miter lim="800000"/>
            <a:headEnd type="none" w="sm" len="sm"/>
            <a:tailEnd type="none" w="sm" len="sm"/>
          </a:ln>
          <a:effectLst/>
        </p:spPr>
        <p:txBody>
          <a:bodyPr wrap="square">
            <a:spAutoFit/>
          </a:bodyPr>
          <a:lstStyle/>
          <a:p>
            <a:pPr algn="ctr">
              <a:spcBef>
                <a:spcPct val="50000"/>
              </a:spcBef>
              <a:defRPr/>
            </a:pPr>
            <a:r>
              <a:rPr lang="en-US" sz="1600" b="1" i="1" dirty="0" smtClean="0">
                <a:solidFill>
                  <a:schemeClr val="bg1"/>
                </a:solidFill>
                <a:latin typeface="Times New Roman" pitchFamily="18" charset="0"/>
              </a:rPr>
              <a:t>If patient has minimal to moderate assistance requirements in several of these areas,  they should be referred.</a:t>
            </a:r>
            <a:endParaRPr lang="en-US" sz="1600" b="1" i="1" dirty="0">
              <a:solidFill>
                <a:schemeClr val="bg1"/>
              </a:solidFill>
              <a:latin typeface="Times New Roman" pitchFamily="18" charset="0"/>
            </a:endParaRPr>
          </a:p>
        </p:txBody>
      </p:sp>
    </p:spTree>
    <p:extLst>
      <p:ext uri="{BB962C8B-B14F-4D97-AF65-F5344CB8AC3E}">
        <p14:creationId xmlns:p14="http://schemas.microsoft.com/office/powerpoint/2010/main" val="1185947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smtClean="0"/>
              <a:t>Close Medical Supervision</a:t>
            </a:r>
            <a:endParaRPr lang="en-US" sz="6000" dirty="0"/>
          </a:p>
        </p:txBody>
      </p:sp>
      <p:sp>
        <p:nvSpPr>
          <p:cNvPr id="3" name="Content Placeholder 2"/>
          <p:cNvSpPr>
            <a:spLocks noGrp="1"/>
          </p:cNvSpPr>
          <p:nvPr>
            <p:ph idx="1"/>
          </p:nvPr>
        </p:nvSpPr>
        <p:spPr/>
        <p:txBody>
          <a:bodyPr/>
          <a:lstStyle/>
          <a:p>
            <a:pPr>
              <a:spcBef>
                <a:spcPct val="0"/>
              </a:spcBef>
            </a:pPr>
            <a:r>
              <a:rPr lang="en-US" sz="1800" dirty="0" smtClean="0"/>
              <a:t>Need for </a:t>
            </a:r>
            <a:r>
              <a:rPr lang="en-US" sz="1800" dirty="0"/>
              <a:t>rehab physician visits </a:t>
            </a:r>
            <a:r>
              <a:rPr lang="en-US" sz="1800" dirty="0" smtClean="0"/>
              <a:t>to manage functional rehab program and coordinate medical issues </a:t>
            </a:r>
            <a:endParaRPr lang="en-US" sz="1800" dirty="0"/>
          </a:p>
          <a:p>
            <a:pPr>
              <a:spcBef>
                <a:spcPct val="0"/>
              </a:spcBef>
            </a:pPr>
            <a:r>
              <a:rPr lang="en-US" sz="1800" dirty="0"/>
              <a:t>Patient requires and receives management of the rehabilitation program </a:t>
            </a:r>
            <a:r>
              <a:rPr lang="en-US" sz="1800" b="1" i="1" dirty="0">
                <a:solidFill>
                  <a:srgbClr val="FF0000"/>
                </a:solidFill>
              </a:rPr>
              <a:t>BY THE REHAB PHYSICIAN</a:t>
            </a:r>
            <a:r>
              <a:rPr lang="en-US" sz="1800" dirty="0"/>
              <a:t> no less than three times per week</a:t>
            </a:r>
          </a:p>
          <a:p>
            <a:pPr lvl="1">
              <a:spcBef>
                <a:spcPct val="0"/>
              </a:spcBef>
            </a:pPr>
            <a:r>
              <a:rPr lang="en-US" sz="1600" dirty="0"/>
              <a:t>Face to Face Visits with the Rehab Physician</a:t>
            </a:r>
          </a:p>
          <a:p>
            <a:pPr lvl="1">
              <a:spcBef>
                <a:spcPct val="0"/>
              </a:spcBef>
            </a:pPr>
            <a:r>
              <a:rPr lang="en-US" sz="1600" dirty="0"/>
              <a:t>Notes address functional issues as well as medical ones</a:t>
            </a:r>
          </a:p>
          <a:p>
            <a:pPr lvl="1">
              <a:spcBef>
                <a:spcPct val="0"/>
              </a:spcBef>
            </a:pPr>
            <a:r>
              <a:rPr lang="en-US" sz="1600" dirty="0"/>
              <a:t>Notes address progress to date and continued needs and potential for functional gains</a:t>
            </a:r>
          </a:p>
          <a:p>
            <a:pPr>
              <a:spcBef>
                <a:spcPct val="0"/>
              </a:spcBef>
            </a:pPr>
            <a:r>
              <a:rPr lang="en-US" sz="1800" dirty="0"/>
              <a:t>There are orders from the rehabilitation physician written at the time of admission</a:t>
            </a:r>
          </a:p>
          <a:p>
            <a:pPr lvl="1">
              <a:spcBef>
                <a:spcPct val="0"/>
              </a:spcBef>
            </a:pPr>
            <a:r>
              <a:rPr lang="en-US" sz="1600" dirty="0"/>
              <a:t>Include rehab nursing, therapy, </a:t>
            </a:r>
            <a:r>
              <a:rPr lang="en-US" sz="1600" dirty="0" err="1"/>
              <a:t>etc</a:t>
            </a:r>
            <a:r>
              <a:rPr lang="en-US" sz="1600" dirty="0"/>
              <a:t> .</a:t>
            </a:r>
          </a:p>
          <a:p>
            <a:pPr>
              <a:spcBef>
                <a:spcPct val="0"/>
              </a:spcBef>
            </a:pPr>
            <a:r>
              <a:rPr lang="en-US" sz="1800" dirty="0"/>
              <a:t>Rehabilitation physician synthesizes the interdisciplinary plan of care and specifies the reason for rehab  </a:t>
            </a:r>
          </a:p>
          <a:p>
            <a:pPr>
              <a:spcBef>
                <a:spcPct val="0"/>
              </a:spcBef>
            </a:pPr>
            <a:r>
              <a:rPr lang="en-US" sz="1800" dirty="0"/>
              <a:t>There is evidence in the record that the rehab physician attends </a:t>
            </a:r>
            <a:r>
              <a:rPr lang="en-US" sz="1800" b="1" i="1" dirty="0">
                <a:solidFill>
                  <a:srgbClr val="FF0000"/>
                </a:solidFill>
              </a:rPr>
              <a:t>and leads </a:t>
            </a:r>
            <a:r>
              <a:rPr lang="en-US" sz="1800" dirty="0"/>
              <a:t>the team conference</a:t>
            </a:r>
          </a:p>
          <a:p>
            <a:pPr>
              <a:spcBef>
                <a:spcPct val="0"/>
              </a:spcBef>
            </a:pPr>
            <a:r>
              <a:rPr lang="en-US" sz="1800" dirty="0"/>
              <a:t>The documentation in the record must be legible</a:t>
            </a:r>
            <a:r>
              <a:rPr lang="en-US" sz="1800" dirty="0" smtClean="0"/>
              <a:t>!</a:t>
            </a:r>
            <a:endParaRPr lang="en-US" sz="1800"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14</a:t>
            </a:fld>
            <a:endParaRPr lang="en-US"/>
          </a:p>
        </p:txBody>
      </p:sp>
    </p:spTree>
    <p:extLst>
      <p:ext uri="{BB962C8B-B14F-4D97-AF65-F5344CB8AC3E}">
        <p14:creationId xmlns:p14="http://schemas.microsoft.com/office/powerpoint/2010/main" val="2506277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smtClean="0"/>
              <a:t>24 Hour Rehabilitation Nursing</a:t>
            </a:r>
            <a:endParaRPr lang="en-US" sz="6000" dirty="0"/>
          </a:p>
        </p:txBody>
      </p:sp>
      <p:sp>
        <p:nvSpPr>
          <p:cNvPr id="3" name="Content Placeholder 2"/>
          <p:cNvSpPr>
            <a:spLocks noGrp="1"/>
          </p:cNvSpPr>
          <p:nvPr>
            <p:ph idx="1"/>
          </p:nvPr>
        </p:nvSpPr>
        <p:spPr/>
        <p:txBody>
          <a:bodyPr/>
          <a:lstStyle/>
          <a:p>
            <a:pPr>
              <a:lnSpc>
                <a:spcPct val="90000"/>
              </a:lnSpc>
            </a:pPr>
            <a:r>
              <a:rPr lang="en-US" sz="2000" dirty="0"/>
              <a:t>Must be specific orders for </a:t>
            </a:r>
            <a:r>
              <a:rPr lang="en-US" sz="2000" b="1" i="1" dirty="0"/>
              <a:t>rehabilitation nursing</a:t>
            </a:r>
            <a:r>
              <a:rPr lang="en-US" sz="2000" dirty="0"/>
              <a:t> procedures</a:t>
            </a:r>
          </a:p>
          <a:p>
            <a:pPr>
              <a:lnSpc>
                <a:spcPct val="90000"/>
              </a:lnSpc>
            </a:pPr>
            <a:r>
              <a:rPr lang="en-US" sz="2000" dirty="0"/>
              <a:t>Nursing plan and daily notes address the patient’s needs related to rehabilitation</a:t>
            </a:r>
          </a:p>
          <a:p>
            <a:pPr>
              <a:lnSpc>
                <a:spcPct val="90000"/>
              </a:lnSpc>
            </a:pPr>
            <a:r>
              <a:rPr lang="en-US" sz="2000" dirty="0"/>
              <a:t>Rehab nursing staff addresses educational needs</a:t>
            </a:r>
          </a:p>
          <a:p>
            <a:pPr lvl="1">
              <a:lnSpc>
                <a:spcPct val="90000"/>
              </a:lnSpc>
            </a:pPr>
            <a:r>
              <a:rPr lang="en-US" sz="1800" dirty="0"/>
              <a:t>Disease information</a:t>
            </a:r>
          </a:p>
          <a:p>
            <a:pPr lvl="1">
              <a:lnSpc>
                <a:spcPct val="90000"/>
              </a:lnSpc>
            </a:pPr>
            <a:r>
              <a:rPr lang="en-US" sz="1800" dirty="0"/>
              <a:t>Medication management</a:t>
            </a:r>
          </a:p>
          <a:p>
            <a:pPr lvl="1">
              <a:lnSpc>
                <a:spcPct val="90000"/>
              </a:lnSpc>
            </a:pPr>
            <a:r>
              <a:rPr lang="en-US" sz="1800" dirty="0"/>
              <a:t>Bowel and Bladder</a:t>
            </a:r>
          </a:p>
          <a:p>
            <a:pPr lvl="1">
              <a:lnSpc>
                <a:spcPct val="90000"/>
              </a:lnSpc>
            </a:pPr>
            <a:r>
              <a:rPr lang="en-US" sz="1800" dirty="0"/>
              <a:t>Self-Care</a:t>
            </a:r>
          </a:p>
          <a:p>
            <a:pPr lvl="1">
              <a:lnSpc>
                <a:spcPct val="90000"/>
              </a:lnSpc>
            </a:pPr>
            <a:r>
              <a:rPr lang="en-US" sz="1800" dirty="0"/>
              <a:t>Carryover of the skills learned in therapy to the tasks completed with nursing staff</a:t>
            </a:r>
          </a:p>
          <a:p>
            <a:pPr>
              <a:lnSpc>
                <a:spcPct val="90000"/>
              </a:lnSpc>
            </a:pPr>
            <a:r>
              <a:rPr lang="en-US" sz="2000" dirty="0"/>
              <a:t>Education about medication and equipment </a:t>
            </a:r>
            <a:r>
              <a:rPr lang="en-US" sz="2000" dirty="0" smtClean="0"/>
              <a:t>use</a:t>
            </a:r>
            <a:endParaRPr lang="en-US" sz="2000"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15</a:t>
            </a:fld>
            <a:endParaRPr lang="en-US"/>
          </a:p>
        </p:txBody>
      </p:sp>
    </p:spTree>
    <p:extLst>
      <p:ext uri="{BB962C8B-B14F-4D97-AF65-F5344CB8AC3E}">
        <p14:creationId xmlns:p14="http://schemas.microsoft.com/office/powerpoint/2010/main" val="630223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pPr eaLnBrk="1" hangingPunct="1"/>
            <a:r>
              <a:rPr lang="en-US" sz="3200" dirty="0" smtClean="0"/>
              <a:t>Relatively Intense Level of Rehabilitation Services</a:t>
            </a:r>
          </a:p>
        </p:txBody>
      </p:sp>
      <p:sp>
        <p:nvSpPr>
          <p:cNvPr id="50180" name="Rectangle 3"/>
          <p:cNvSpPr>
            <a:spLocks noGrp="1" noChangeArrowheads="1"/>
          </p:cNvSpPr>
          <p:nvPr>
            <p:ph sz="half" idx="2"/>
          </p:nvPr>
        </p:nvSpPr>
        <p:spPr>
          <a:xfrm>
            <a:off x="457200" y="1828800"/>
            <a:ext cx="4040188" cy="3951288"/>
          </a:xfrm>
        </p:spPr>
        <p:txBody>
          <a:bodyPr>
            <a:normAutofit fontScale="92500" lnSpcReduction="20000"/>
          </a:bodyPr>
          <a:lstStyle/>
          <a:p>
            <a:pPr>
              <a:defRPr/>
            </a:pPr>
            <a:r>
              <a:rPr lang="en-US" sz="1800" dirty="0"/>
              <a:t>Must have multiple therapies</a:t>
            </a:r>
          </a:p>
          <a:p>
            <a:pPr lvl="1">
              <a:defRPr/>
            </a:pPr>
            <a:r>
              <a:rPr lang="en-US" sz="1600" dirty="0"/>
              <a:t>One of which is </a:t>
            </a:r>
            <a:r>
              <a:rPr lang="en-US" sz="1600" dirty="0" smtClean="0"/>
              <a:t>PT or OT</a:t>
            </a:r>
            <a:endParaRPr lang="en-US" sz="1600" dirty="0"/>
          </a:p>
          <a:p>
            <a:pPr>
              <a:defRPr/>
            </a:pPr>
            <a:r>
              <a:rPr lang="en-US" sz="1800" dirty="0"/>
              <a:t>Intensive level of </a:t>
            </a:r>
            <a:r>
              <a:rPr lang="en-US" sz="1800" dirty="0" smtClean="0"/>
              <a:t>therapy services</a:t>
            </a:r>
            <a:endParaRPr lang="en-US" sz="1800" dirty="0"/>
          </a:p>
          <a:p>
            <a:pPr lvl="1">
              <a:defRPr/>
            </a:pPr>
            <a:r>
              <a:rPr lang="en-US" sz="1600" dirty="0"/>
              <a:t>At least 3 </a:t>
            </a:r>
            <a:r>
              <a:rPr lang="en-US" sz="1600" dirty="0" smtClean="0"/>
              <a:t>hrs. </a:t>
            </a:r>
            <a:r>
              <a:rPr lang="en-US" sz="1600" dirty="0"/>
              <a:t>of therapy </a:t>
            </a:r>
            <a:r>
              <a:rPr lang="en-US" sz="1600" dirty="0" smtClean="0"/>
              <a:t>5 of 7 days</a:t>
            </a:r>
          </a:p>
          <a:p>
            <a:pPr lvl="1">
              <a:defRPr/>
            </a:pPr>
            <a:r>
              <a:rPr lang="en-US" sz="1600" dirty="0" smtClean="0"/>
              <a:t>Or, 15 hours per week</a:t>
            </a:r>
          </a:p>
          <a:p>
            <a:pPr lvl="1">
              <a:defRPr/>
            </a:pPr>
            <a:r>
              <a:rPr lang="en-US" sz="1600" b="1" i="1" dirty="0" smtClean="0">
                <a:solidFill>
                  <a:srgbClr val="FF0000"/>
                </a:solidFill>
              </a:rPr>
              <a:t>Once again, not all of the exercise is “gym” time</a:t>
            </a:r>
          </a:p>
          <a:p>
            <a:pPr lvl="1">
              <a:defRPr/>
            </a:pPr>
            <a:r>
              <a:rPr lang="en-US" sz="1600" b="1" i="1" dirty="0" smtClean="0">
                <a:solidFill>
                  <a:srgbClr val="FF0000"/>
                </a:solidFill>
              </a:rPr>
              <a:t>Let the IRF decide</a:t>
            </a:r>
            <a:endParaRPr lang="en-US" sz="1800" dirty="0"/>
          </a:p>
          <a:p>
            <a:r>
              <a:rPr lang="en-US" sz="1800" dirty="0"/>
              <a:t>Brief exceptions policy allows some leeway</a:t>
            </a:r>
          </a:p>
          <a:p>
            <a:pPr lvl="1"/>
            <a:r>
              <a:rPr lang="en-US" sz="1600" dirty="0"/>
              <a:t>Not more than 3 days</a:t>
            </a:r>
          </a:p>
          <a:p>
            <a:pPr lvl="1"/>
            <a:r>
              <a:rPr lang="en-US" sz="1600" dirty="0"/>
              <a:t>Clear documentation of why requirement not met</a:t>
            </a:r>
          </a:p>
          <a:p>
            <a:pPr lvl="1"/>
            <a:r>
              <a:rPr lang="en-US" sz="1600" dirty="0"/>
              <a:t>Should see discussion in team notes</a:t>
            </a:r>
          </a:p>
          <a:p>
            <a:pPr lvl="1"/>
            <a:r>
              <a:rPr lang="en-US" sz="1600" dirty="0"/>
              <a:t>If problematic, consider if patient appropriate for 15 hours per week</a:t>
            </a:r>
            <a:endParaRPr lang="en-US" sz="1800" dirty="0"/>
          </a:p>
        </p:txBody>
      </p:sp>
      <p:sp>
        <p:nvSpPr>
          <p:cNvPr id="8" name="Content Placeholder 7"/>
          <p:cNvSpPr>
            <a:spLocks noGrp="1"/>
          </p:cNvSpPr>
          <p:nvPr>
            <p:ph sz="quarter" idx="4"/>
          </p:nvPr>
        </p:nvSpPr>
        <p:spPr>
          <a:xfrm>
            <a:off x="4648200" y="1752600"/>
            <a:ext cx="4041775" cy="3951288"/>
          </a:xfrm>
        </p:spPr>
        <p:txBody>
          <a:bodyPr>
            <a:normAutofit/>
          </a:bodyPr>
          <a:lstStyle/>
          <a:p>
            <a:pPr>
              <a:defRPr/>
            </a:pPr>
            <a:r>
              <a:rPr lang="en-US" sz="1900" b="1" i="1" dirty="0" smtClean="0">
                <a:solidFill>
                  <a:srgbClr val="FF0000"/>
                </a:solidFill>
              </a:rPr>
              <a:t>Standard </a:t>
            </a:r>
            <a:r>
              <a:rPr lang="en-US" sz="1900" b="1" i="1" dirty="0">
                <a:solidFill>
                  <a:srgbClr val="FF0000"/>
                </a:solidFill>
              </a:rPr>
              <a:t>of care is 1:1 therapy</a:t>
            </a:r>
          </a:p>
          <a:p>
            <a:pPr lvl="1">
              <a:defRPr/>
            </a:pPr>
            <a:r>
              <a:rPr lang="en-US" sz="1600" dirty="0" smtClean="0"/>
              <a:t>If </a:t>
            </a:r>
            <a:r>
              <a:rPr lang="en-US" sz="1600" dirty="0"/>
              <a:t>group therapy better meets patient needs, must clearly document rationale</a:t>
            </a:r>
          </a:p>
          <a:p>
            <a:pPr>
              <a:defRPr/>
            </a:pPr>
            <a:r>
              <a:rPr lang="en-US" sz="1800" dirty="0" smtClean="0"/>
              <a:t>Should </a:t>
            </a:r>
            <a:r>
              <a:rPr lang="en-US" sz="1800" dirty="0"/>
              <a:t>be a transition from patient-centered therapy to patient/caregiver education, DME training and home needs as patient approaches discharge</a:t>
            </a:r>
            <a:r>
              <a:rPr lang="en-US" sz="1800" dirty="0" smtClean="0"/>
              <a:t>.</a:t>
            </a:r>
          </a:p>
          <a:p>
            <a:pPr lvl="1">
              <a:defRPr/>
            </a:pPr>
            <a:r>
              <a:rPr lang="en-US" sz="1400" dirty="0" smtClean="0"/>
              <a:t>Different than the acute hospital interventions that are focused on moving the patient to the next level of care</a:t>
            </a:r>
            <a:endParaRPr lang="en-US" sz="1400" dirty="0"/>
          </a:p>
          <a:p>
            <a:pPr>
              <a:defRPr/>
            </a:pPr>
            <a:r>
              <a:rPr lang="en-US" sz="1800" dirty="0"/>
              <a:t>Commercial Payers may have their own </a:t>
            </a:r>
            <a:r>
              <a:rPr lang="en-US" sz="1800" dirty="0" smtClean="0"/>
              <a:t>interpretation</a:t>
            </a:r>
            <a:endParaRPr lang="en-US" sz="1800" dirty="0"/>
          </a:p>
        </p:txBody>
      </p:sp>
      <p:sp>
        <p:nvSpPr>
          <p:cNvPr id="6" name="Slide Number Placeholder 5"/>
          <p:cNvSpPr>
            <a:spLocks noGrp="1"/>
          </p:cNvSpPr>
          <p:nvPr>
            <p:ph type="sldNum" sz="quarter" idx="12"/>
          </p:nvPr>
        </p:nvSpPr>
        <p:spPr/>
        <p:txBody>
          <a:bodyPr/>
          <a:lstStyle/>
          <a:p>
            <a:pPr>
              <a:defRPr/>
            </a:pPr>
            <a:fld id="{CD35AC6E-A5C1-4E7C-8874-8E0DA046491F}" type="slidenum">
              <a:rPr lang="en-US" altLang="en-US"/>
              <a:pPr>
                <a:defRPr/>
              </a:pPr>
              <a:t>16</a:t>
            </a:fld>
            <a:endParaRPr lang="en-US" altLang="en-US" dirty="0"/>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2884533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73FA995-04AF-4BEA-B64E-B2B92AEC7F98}" type="slidenum">
              <a:rPr lang="en-US" altLang="en-US"/>
              <a:pPr>
                <a:defRPr/>
              </a:pPr>
              <a:t>17</a:t>
            </a:fld>
            <a:endParaRPr lang="en-US" altLang="en-US" dirty="0"/>
          </a:p>
        </p:txBody>
      </p:sp>
      <p:sp>
        <p:nvSpPr>
          <p:cNvPr id="54275" name="Rectangle 2"/>
          <p:cNvSpPr>
            <a:spLocks noGrp="1" noChangeArrowheads="1"/>
          </p:cNvSpPr>
          <p:nvPr>
            <p:ph type="title"/>
          </p:nvPr>
        </p:nvSpPr>
        <p:spPr>
          <a:xfrm>
            <a:off x="2057400" y="274638"/>
            <a:ext cx="6477000" cy="1143000"/>
          </a:xfrm>
        </p:spPr>
        <p:txBody>
          <a:bodyPr/>
          <a:lstStyle/>
          <a:p>
            <a:pPr eaLnBrk="1" hangingPunct="1"/>
            <a:r>
              <a:rPr lang="en-US" sz="2400" dirty="0" smtClean="0"/>
              <a:t>Interdisciplinary / Coordinated Delivery of Care</a:t>
            </a:r>
          </a:p>
        </p:txBody>
      </p:sp>
      <p:sp>
        <p:nvSpPr>
          <p:cNvPr id="54276" name="Rectangle 3"/>
          <p:cNvSpPr>
            <a:spLocks noGrp="1" noChangeArrowheads="1"/>
          </p:cNvSpPr>
          <p:nvPr>
            <p:ph type="body" idx="1"/>
          </p:nvPr>
        </p:nvSpPr>
        <p:spPr>
          <a:xfrm>
            <a:off x="457200" y="1676400"/>
            <a:ext cx="8229600" cy="4454525"/>
          </a:xfrm>
        </p:spPr>
        <p:txBody>
          <a:bodyPr>
            <a:normAutofit/>
          </a:bodyPr>
          <a:lstStyle/>
          <a:p>
            <a:pPr eaLnBrk="1" hangingPunct="1"/>
            <a:r>
              <a:rPr lang="en-US" sz="1400" dirty="0" smtClean="0"/>
              <a:t>Patient Focused, Individualized Plan of Care</a:t>
            </a:r>
          </a:p>
          <a:p>
            <a:pPr eaLnBrk="1" hangingPunct="1"/>
            <a:r>
              <a:rPr lang="en-US" sz="1400" dirty="0" smtClean="0"/>
              <a:t>Interdisciplinary Approach	</a:t>
            </a:r>
          </a:p>
          <a:p>
            <a:pPr lvl="1" eaLnBrk="1" hangingPunct="1"/>
            <a:r>
              <a:rPr lang="en-US" sz="1200" dirty="0" smtClean="0"/>
              <a:t>Team goals and objectives</a:t>
            </a:r>
          </a:p>
          <a:p>
            <a:pPr lvl="1" eaLnBrk="1" hangingPunct="1"/>
            <a:r>
              <a:rPr lang="en-US" sz="1200" dirty="0" smtClean="0"/>
              <a:t>Team communication</a:t>
            </a:r>
          </a:p>
          <a:p>
            <a:pPr lvl="1" eaLnBrk="1" hangingPunct="1"/>
            <a:r>
              <a:rPr lang="en-US" sz="1200" dirty="0" smtClean="0"/>
              <a:t>Coordination of care</a:t>
            </a:r>
          </a:p>
          <a:p>
            <a:pPr eaLnBrk="1" hangingPunct="1"/>
            <a:r>
              <a:rPr lang="en-US" sz="1400" dirty="0" smtClean="0"/>
              <a:t>ITM at least every week</a:t>
            </a:r>
          </a:p>
          <a:p>
            <a:pPr lvl="1" eaLnBrk="1" hangingPunct="1"/>
            <a:r>
              <a:rPr lang="en-US" sz="1200" dirty="0"/>
              <a:t>Standing team meeting once per week suffices</a:t>
            </a:r>
          </a:p>
          <a:p>
            <a:pPr lvl="1" eaLnBrk="1" hangingPunct="1"/>
            <a:r>
              <a:rPr lang="en-US" sz="1200" dirty="0" smtClean="0"/>
              <a:t>May be state specific issues requiring more frequent meetings, different documentation</a:t>
            </a:r>
          </a:p>
          <a:p>
            <a:pPr lvl="1" eaLnBrk="1" hangingPunct="1"/>
            <a:r>
              <a:rPr lang="en-US" sz="1200" dirty="0" smtClean="0"/>
              <a:t>Documentation includes key elements</a:t>
            </a:r>
          </a:p>
          <a:p>
            <a:pPr lvl="2"/>
            <a:r>
              <a:rPr lang="en-US" sz="1100" dirty="0"/>
              <a:t>Assessing the individual's progress towards the rehabilitation goals;</a:t>
            </a:r>
          </a:p>
          <a:p>
            <a:pPr lvl="2"/>
            <a:r>
              <a:rPr lang="en-US" sz="1100" dirty="0"/>
              <a:t>Considering possible resolutions to any problems that could impede progress towards the goals; </a:t>
            </a:r>
          </a:p>
          <a:p>
            <a:pPr lvl="2"/>
            <a:r>
              <a:rPr lang="en-US" sz="1100" dirty="0"/>
              <a:t>Reassessing the validity of the rehabilitation goals previously established; and </a:t>
            </a:r>
          </a:p>
          <a:p>
            <a:pPr lvl="2"/>
            <a:r>
              <a:rPr lang="en-US" sz="1100" dirty="0"/>
              <a:t>Monitoring and revising the treatment plan, as needed. </a:t>
            </a:r>
          </a:p>
          <a:p>
            <a:pPr lvl="1" eaLnBrk="1" hangingPunct="1"/>
            <a:r>
              <a:rPr lang="en-US" sz="1200" dirty="0" smtClean="0"/>
              <a:t>Attended by professionals involved in the rehab plan</a:t>
            </a:r>
          </a:p>
          <a:p>
            <a:pPr lvl="2" eaLnBrk="1" hangingPunct="1"/>
            <a:r>
              <a:rPr lang="en-US" sz="1100" dirty="0" smtClean="0"/>
              <a:t>Must include at least:</a:t>
            </a:r>
          </a:p>
          <a:p>
            <a:pPr lvl="3" eaLnBrk="1" hangingPunct="1"/>
            <a:r>
              <a:rPr lang="en-US" sz="1050" dirty="0" smtClean="0"/>
              <a:t>The rehab physician (not an extender)</a:t>
            </a:r>
          </a:p>
          <a:p>
            <a:pPr lvl="3" eaLnBrk="1" hangingPunct="1"/>
            <a:r>
              <a:rPr lang="en-US" sz="1050" dirty="0" smtClean="0"/>
              <a:t>RN w/ training and experience in rehab  (Not an LVN) and who is familiar with the patient</a:t>
            </a:r>
          </a:p>
          <a:p>
            <a:pPr lvl="3" eaLnBrk="1" hangingPunct="1"/>
            <a:r>
              <a:rPr lang="en-US" sz="1050" dirty="0" smtClean="0"/>
              <a:t>Social worker or case manager</a:t>
            </a:r>
          </a:p>
          <a:p>
            <a:pPr lvl="3" eaLnBrk="1" hangingPunct="1"/>
            <a:r>
              <a:rPr lang="en-US" sz="1050" dirty="0" smtClean="0"/>
              <a:t>Licensed therapist from each discipline involved in treating the patient (Not an assistant) and who is familiar with the </a:t>
            </a:r>
            <a:r>
              <a:rPr lang="en-US" sz="1050" dirty="0" smtClean="0"/>
              <a:t>patient</a:t>
            </a:r>
            <a:endParaRPr lang="en-US" sz="1050" dirty="0" smtClean="0"/>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3714855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5BBF7E8-2389-4BED-9A32-A0CA3E3D6C8C}" type="slidenum">
              <a:rPr lang="en-US" altLang="en-US"/>
              <a:pPr>
                <a:defRPr/>
              </a:pPr>
              <a:t>18</a:t>
            </a:fld>
            <a:endParaRPr lang="en-US" altLang="en-US" dirty="0"/>
          </a:p>
        </p:txBody>
      </p:sp>
      <p:sp>
        <p:nvSpPr>
          <p:cNvPr id="55299" name="Rectangle 2"/>
          <p:cNvSpPr>
            <a:spLocks noGrp="1" noChangeArrowheads="1"/>
          </p:cNvSpPr>
          <p:nvPr>
            <p:ph type="title"/>
          </p:nvPr>
        </p:nvSpPr>
        <p:spPr>
          <a:xfrm>
            <a:off x="3124200" y="304800"/>
            <a:ext cx="4267200" cy="1143000"/>
          </a:xfrm>
        </p:spPr>
        <p:txBody>
          <a:bodyPr/>
          <a:lstStyle/>
          <a:p>
            <a:pPr eaLnBrk="1" hangingPunct="1"/>
            <a:r>
              <a:rPr lang="en-US" sz="3200" dirty="0" smtClean="0"/>
              <a:t>Significant Practical Improvement</a:t>
            </a:r>
          </a:p>
        </p:txBody>
      </p:sp>
      <p:sp>
        <p:nvSpPr>
          <p:cNvPr id="55300" name="Rectangle 3"/>
          <p:cNvSpPr>
            <a:spLocks noGrp="1" noChangeArrowheads="1"/>
          </p:cNvSpPr>
          <p:nvPr>
            <p:ph type="body" idx="1"/>
          </p:nvPr>
        </p:nvSpPr>
        <p:spPr>
          <a:xfrm>
            <a:off x="457200" y="1600201"/>
            <a:ext cx="8229600" cy="3581400"/>
          </a:xfrm>
        </p:spPr>
        <p:txBody>
          <a:bodyPr>
            <a:normAutofit lnSpcReduction="10000"/>
          </a:bodyPr>
          <a:lstStyle/>
          <a:p>
            <a:pPr eaLnBrk="1" hangingPunct="1"/>
            <a:r>
              <a:rPr lang="en-US" sz="2000" dirty="0" smtClean="0"/>
              <a:t>Goal of IRF treatment is to enable the patient’s safe return to the home or community-based environment</a:t>
            </a:r>
          </a:p>
          <a:p>
            <a:pPr lvl="1"/>
            <a:r>
              <a:rPr lang="en-US" sz="1600" dirty="0" smtClean="0"/>
              <a:t>Generally, goal is community discharge; there are exceptions</a:t>
            </a:r>
          </a:p>
          <a:p>
            <a:pPr eaLnBrk="1" hangingPunct="1"/>
            <a:r>
              <a:rPr lang="en-US" sz="2000" dirty="0" smtClean="0"/>
              <a:t>Does the medical record demonstrate measurable deficits that are likely to improve significantly with an intensive rehabilitation program</a:t>
            </a:r>
          </a:p>
          <a:p>
            <a:pPr lvl="1" eaLnBrk="1" hangingPunct="1"/>
            <a:r>
              <a:rPr lang="en-US" sz="1800" dirty="0" smtClean="0"/>
              <a:t>Detailed measurements at least weekly in key areas</a:t>
            </a:r>
          </a:p>
          <a:p>
            <a:pPr lvl="1" eaLnBrk="1" hangingPunct="1"/>
            <a:r>
              <a:rPr lang="en-US" sz="1800" dirty="0" smtClean="0"/>
              <a:t>FIM Scores are not enough, need formal measurements of ROM, strength and detail of progress</a:t>
            </a:r>
          </a:p>
          <a:p>
            <a:pPr eaLnBrk="1" hangingPunct="1"/>
            <a:r>
              <a:rPr lang="en-US" sz="2000" dirty="0" smtClean="0"/>
              <a:t>In the absence of potential for independence, does documentation describe what level of functional improvement can be expected from the plan of care?</a:t>
            </a:r>
            <a:br>
              <a:rPr lang="en-US" sz="2000" dirty="0" smtClean="0"/>
            </a:br>
            <a:endParaRPr lang="en-US" sz="2000" dirty="0" smtClean="0"/>
          </a:p>
        </p:txBody>
      </p:sp>
      <p:sp>
        <p:nvSpPr>
          <p:cNvPr id="2" name="Wave 1"/>
          <p:cNvSpPr/>
          <p:nvPr/>
        </p:nvSpPr>
        <p:spPr>
          <a:xfrm>
            <a:off x="1295400" y="5257800"/>
            <a:ext cx="7162800" cy="914400"/>
          </a:xfrm>
          <a:prstGeom prst="wav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MYTH:   Potential SNF Placement does </a:t>
            </a:r>
            <a:r>
              <a:rPr lang="en-US" sz="1600" b="1" i="1" dirty="0" smtClean="0">
                <a:solidFill>
                  <a:schemeClr val="bg1"/>
                </a:solidFill>
              </a:rPr>
              <a:t>not</a:t>
            </a:r>
            <a:r>
              <a:rPr lang="en-US" sz="1600" dirty="0" smtClean="0">
                <a:solidFill>
                  <a:schemeClr val="bg1"/>
                </a:solidFill>
              </a:rPr>
              <a:t> preclude IRF admission and does not require immediate discharge!</a:t>
            </a:r>
            <a:endParaRPr lang="en-US" sz="1600" dirty="0">
              <a:solidFill>
                <a:schemeClr val="bg1"/>
              </a:solidFill>
            </a:endParaRPr>
          </a:p>
        </p:txBody>
      </p:sp>
      <p:sp>
        <p:nvSpPr>
          <p:cNvPr id="3" name="Footer Placeholder 2"/>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2245090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239000" cy="1143000"/>
          </a:xfrm>
        </p:spPr>
        <p:txBody>
          <a:bodyPr>
            <a:noAutofit/>
          </a:bodyPr>
          <a:lstStyle/>
          <a:p>
            <a:r>
              <a:rPr lang="en-US" sz="3200" dirty="0" smtClean="0"/>
              <a:t>Functional Loss &amp; Potential </a:t>
            </a:r>
            <a:r>
              <a:rPr lang="en-US" sz="3200" dirty="0" smtClean="0"/>
              <a:t>for Improvement</a:t>
            </a:r>
            <a:endParaRPr lang="en-US" sz="3200" dirty="0"/>
          </a:p>
        </p:txBody>
      </p:sp>
      <p:sp>
        <p:nvSpPr>
          <p:cNvPr id="3" name="Content Placeholder 2"/>
          <p:cNvSpPr>
            <a:spLocks noGrp="1"/>
          </p:cNvSpPr>
          <p:nvPr>
            <p:ph idx="1"/>
          </p:nvPr>
        </p:nvSpPr>
        <p:spPr>
          <a:xfrm>
            <a:off x="457200" y="1600200"/>
            <a:ext cx="8229600" cy="4648199"/>
          </a:xfrm>
        </p:spPr>
        <p:txBody>
          <a:bodyPr>
            <a:normAutofit/>
          </a:bodyPr>
          <a:lstStyle/>
          <a:p>
            <a:r>
              <a:rPr lang="en-US" sz="2800" dirty="0" smtClean="0"/>
              <a:t>What is significant, measurable, reasonable?</a:t>
            </a:r>
          </a:p>
          <a:p>
            <a:pPr marL="0" indent="0">
              <a:buNone/>
            </a:pPr>
            <a:endParaRPr lang="en-US" dirty="0" smtClean="0"/>
          </a:p>
          <a:p>
            <a:pPr marL="0" indent="0">
              <a:buNone/>
            </a:pPr>
            <a:endParaRPr lang="en-US" dirty="0"/>
          </a:p>
          <a:p>
            <a:pPr marL="0" indent="0">
              <a:buNone/>
            </a:pPr>
            <a:endParaRPr lang="en-US" dirty="0" smtClean="0"/>
          </a:p>
          <a:p>
            <a:pPr marL="457200" lvl="1" indent="0">
              <a:buNone/>
            </a:pPr>
            <a:endParaRPr lang="en-US" dirty="0" smtClean="0"/>
          </a:p>
        </p:txBody>
      </p:sp>
      <p:sp>
        <p:nvSpPr>
          <p:cNvPr id="5" name="Rounded Rectangle 4"/>
          <p:cNvSpPr/>
          <p:nvPr/>
        </p:nvSpPr>
        <p:spPr>
          <a:xfrm>
            <a:off x="457200" y="2057400"/>
            <a:ext cx="8153400" cy="24384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bg1"/>
                </a:solidFill>
              </a:rPr>
              <a:t>MEDICARE‘S RESPONSE:</a:t>
            </a:r>
          </a:p>
          <a:p>
            <a:endParaRPr lang="en-US" sz="1400" b="1" dirty="0" smtClean="0">
              <a:solidFill>
                <a:schemeClr val="bg1"/>
              </a:solidFill>
            </a:endParaRPr>
          </a:p>
          <a:p>
            <a:r>
              <a:rPr lang="en-US" sz="1400" dirty="0" smtClean="0">
                <a:solidFill>
                  <a:schemeClr val="bg1"/>
                </a:solidFill>
              </a:rPr>
              <a:t>Clarification </a:t>
            </a:r>
            <a:r>
              <a:rPr lang="en-US" sz="1400" dirty="0">
                <a:solidFill>
                  <a:schemeClr val="bg1"/>
                </a:solidFill>
              </a:rPr>
              <a:t>of the terms “significant benefit,” “measurable improvement,”</a:t>
            </a:r>
          </a:p>
          <a:p>
            <a:r>
              <a:rPr lang="en-US" sz="1400" dirty="0">
                <a:solidFill>
                  <a:schemeClr val="bg1"/>
                </a:solidFill>
              </a:rPr>
              <a:t>“predetermined and reasonable period of time,” and “nature and degree of expected improvement.”</a:t>
            </a:r>
          </a:p>
          <a:p>
            <a:endParaRPr lang="en-US" sz="1400" dirty="0">
              <a:solidFill>
                <a:schemeClr val="bg1"/>
              </a:solidFill>
            </a:endParaRPr>
          </a:p>
          <a:p>
            <a:r>
              <a:rPr lang="en-US" sz="1400" dirty="0">
                <a:solidFill>
                  <a:schemeClr val="bg1"/>
                </a:solidFill>
              </a:rPr>
              <a:t>We believe that rehabilitation physicians are typically able to determine from examining a patient what represents “significant benefit” for that patient, what represents “measurable improvement” for that patient, what is a “reasonable period of time” to achieve the expected level of improvement, and what the “nature and degree” of that expected improvement would be. We also expect that the rehabilitation physicians will be able to clearly explain their reasoning in the patient’s overall plan of care, which must be documented in the patient’s medical record at the IRF.</a:t>
            </a:r>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6" name="Slide Number Placeholder 5"/>
          <p:cNvSpPr>
            <a:spLocks noGrp="1"/>
          </p:cNvSpPr>
          <p:nvPr>
            <p:ph type="sldNum" sz="quarter" idx="12"/>
          </p:nvPr>
        </p:nvSpPr>
        <p:spPr/>
        <p:txBody>
          <a:bodyPr/>
          <a:lstStyle/>
          <a:p>
            <a:fld id="{F8B853E8-0511-47E1-AE88-8EA9EE4DAD00}" type="slidenum">
              <a:rPr lang="en-US" smtClean="0"/>
              <a:t>19</a:t>
            </a:fld>
            <a:endParaRPr lang="en-US"/>
          </a:p>
        </p:txBody>
      </p:sp>
      <p:sp>
        <p:nvSpPr>
          <p:cNvPr id="7" name="Rectangle 6"/>
          <p:cNvSpPr/>
          <p:nvPr/>
        </p:nvSpPr>
        <p:spPr>
          <a:xfrm>
            <a:off x="1666103" y="4648200"/>
            <a:ext cx="5562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t>What this means to us:</a:t>
            </a:r>
          </a:p>
          <a:p>
            <a:pPr marL="285750" indent="-285750">
              <a:buFont typeface="Arial" pitchFamily="34" charset="0"/>
              <a:buChar char="•"/>
            </a:pPr>
            <a:r>
              <a:rPr lang="en-US" sz="1200" dirty="0" smtClean="0"/>
              <a:t>Medicare accepts that the rehab physician is the best qualified to make a decision about whether a patient is appropriate for IRF</a:t>
            </a:r>
          </a:p>
          <a:p>
            <a:pPr marL="285750" indent="-285750">
              <a:buFont typeface="Arial" pitchFamily="34" charset="0"/>
              <a:buChar char="•"/>
            </a:pPr>
            <a:r>
              <a:rPr lang="en-US" sz="1200" dirty="0" smtClean="0"/>
              <a:t>If the patient has functional loss that would not be expected to return simply with increased activity, they could and should be referred to the IRF.</a:t>
            </a:r>
          </a:p>
        </p:txBody>
      </p:sp>
    </p:spTree>
    <p:extLst>
      <p:ext uri="{BB962C8B-B14F-4D97-AF65-F5344CB8AC3E}">
        <p14:creationId xmlns:p14="http://schemas.microsoft.com/office/powerpoint/2010/main" val="204430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a:t>
            </a:r>
            <a:r>
              <a:rPr lang="en-US" dirty="0" err="1" smtClean="0"/>
              <a:t>vs</a:t>
            </a:r>
            <a:r>
              <a:rPr lang="en-US" dirty="0" smtClean="0"/>
              <a:t> Commercial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Medicare:</a:t>
            </a:r>
          </a:p>
          <a:p>
            <a:pPr lvl="1"/>
            <a:r>
              <a:rPr lang="en-US" dirty="0" smtClean="0"/>
              <a:t>Must be “reasonable and necessary”</a:t>
            </a:r>
          </a:p>
          <a:p>
            <a:pPr lvl="1"/>
            <a:r>
              <a:rPr lang="en-US" dirty="0" smtClean="0"/>
              <a:t>Does not say that “if the patient can be treated in SNF, they cannot be seen in an IRF”</a:t>
            </a:r>
          </a:p>
          <a:p>
            <a:r>
              <a:rPr lang="en-US" dirty="0" smtClean="0"/>
              <a:t>Commercial:</a:t>
            </a:r>
          </a:p>
          <a:p>
            <a:pPr lvl="1"/>
            <a:r>
              <a:rPr lang="en-US" dirty="0" smtClean="0"/>
              <a:t>Totally up to the payer</a:t>
            </a:r>
          </a:p>
          <a:p>
            <a:pPr lvl="2"/>
            <a:r>
              <a:rPr lang="en-US" dirty="0" smtClean="0"/>
              <a:t>The only MC rule that applies to the commercial patient is that we must count them in our CMS-13 calculations</a:t>
            </a:r>
          </a:p>
          <a:p>
            <a:pPr lvl="1"/>
            <a:r>
              <a:rPr lang="en-US" dirty="0" smtClean="0"/>
              <a:t>So, if functional loss and belief that IRF is the best discharge disposition, refer and we will attempt to get prior authorization</a:t>
            </a:r>
          </a:p>
          <a:p>
            <a:pPr lvl="2"/>
            <a:r>
              <a:rPr lang="en-US" dirty="0" smtClean="0"/>
              <a:t>Worker’s Comp will often approve rehab in spite of patient’s inability to participate at the high level of therapy intensity that Medicare requires</a:t>
            </a:r>
            <a:endParaRPr lang="en-US"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2</a:t>
            </a:fld>
            <a:endParaRPr lang="en-US"/>
          </a:p>
        </p:txBody>
      </p:sp>
    </p:spTree>
    <p:extLst>
      <p:ext uri="{BB962C8B-B14F-4D97-AF65-F5344CB8AC3E}">
        <p14:creationId xmlns:p14="http://schemas.microsoft.com/office/powerpoint/2010/main" val="1806090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 I refer?</a:t>
            </a:r>
            <a:endParaRPr lang="en-US"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20</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2819400"/>
            <a:ext cx="8604931"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141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Medicare: Reasonable and Necessary</a:t>
            </a:r>
            <a:endParaRPr lang="en-US" sz="3200" dirty="0"/>
          </a:p>
        </p:txBody>
      </p:sp>
      <p:sp>
        <p:nvSpPr>
          <p:cNvPr id="3" name="Content Placeholder 2"/>
          <p:cNvSpPr>
            <a:spLocks noGrp="1"/>
          </p:cNvSpPr>
          <p:nvPr>
            <p:ph idx="1"/>
          </p:nvPr>
        </p:nvSpPr>
        <p:spPr>
          <a:xfrm>
            <a:off x="457200" y="1524000"/>
            <a:ext cx="8229600" cy="4724400"/>
          </a:xfrm>
        </p:spPr>
        <p:txBody>
          <a:bodyPr>
            <a:noAutofit/>
          </a:bodyPr>
          <a:lstStyle/>
          <a:p>
            <a:pPr>
              <a:lnSpc>
                <a:spcPct val="110000"/>
              </a:lnSpc>
              <a:spcBef>
                <a:spcPts val="0"/>
              </a:spcBef>
            </a:pPr>
            <a:r>
              <a:rPr lang="en-US" sz="1200" dirty="0" smtClean="0"/>
              <a:t>Significant functional loss</a:t>
            </a:r>
          </a:p>
          <a:p>
            <a:pPr lvl="1">
              <a:lnSpc>
                <a:spcPct val="110000"/>
              </a:lnSpc>
              <a:spcBef>
                <a:spcPts val="0"/>
              </a:spcBef>
            </a:pPr>
            <a:r>
              <a:rPr lang="en-US" sz="1200" dirty="0" smtClean="0"/>
              <a:t>Needs assist in several one or areas of function</a:t>
            </a:r>
          </a:p>
          <a:p>
            <a:pPr lvl="2">
              <a:lnSpc>
                <a:spcPct val="110000"/>
              </a:lnSpc>
              <a:spcBef>
                <a:spcPts val="0"/>
              </a:spcBef>
            </a:pPr>
            <a:r>
              <a:rPr lang="en-US" sz="1200" dirty="0" smtClean="0"/>
              <a:t>Gait, transfers, bowel and bladder, dressing, eating</a:t>
            </a:r>
          </a:p>
          <a:p>
            <a:pPr lvl="1">
              <a:lnSpc>
                <a:spcPct val="110000"/>
              </a:lnSpc>
              <a:spcBef>
                <a:spcPts val="0"/>
              </a:spcBef>
            </a:pPr>
            <a:r>
              <a:rPr lang="en-US" sz="1200" dirty="0" smtClean="0"/>
              <a:t>Potential for gain (as assessed by the IRF and IRF physician)</a:t>
            </a:r>
          </a:p>
          <a:p>
            <a:pPr>
              <a:lnSpc>
                <a:spcPct val="110000"/>
              </a:lnSpc>
              <a:spcBef>
                <a:spcPts val="0"/>
              </a:spcBef>
            </a:pPr>
            <a:r>
              <a:rPr lang="en-US" sz="1200" dirty="0" smtClean="0"/>
              <a:t>Need for intensive therapy</a:t>
            </a:r>
          </a:p>
          <a:p>
            <a:pPr lvl="1">
              <a:lnSpc>
                <a:spcPct val="110000"/>
              </a:lnSpc>
              <a:spcBef>
                <a:spcPts val="0"/>
              </a:spcBef>
            </a:pPr>
            <a:r>
              <a:rPr lang="en-US" sz="1200" dirty="0" smtClean="0"/>
              <a:t>2 therapies</a:t>
            </a:r>
          </a:p>
          <a:p>
            <a:pPr lvl="1">
              <a:lnSpc>
                <a:spcPct val="110000"/>
              </a:lnSpc>
              <a:spcBef>
                <a:spcPts val="0"/>
              </a:spcBef>
            </a:pPr>
            <a:r>
              <a:rPr lang="en-US" sz="1200" dirty="0" smtClean="0"/>
              <a:t>3 hrs. per day, 5 days per week </a:t>
            </a:r>
            <a:r>
              <a:rPr lang="en-US" sz="1200" b="1" i="1" dirty="0" smtClean="0"/>
              <a:t>or </a:t>
            </a:r>
            <a:r>
              <a:rPr lang="en-US" sz="1200" dirty="0" smtClean="0"/>
              <a:t>15 hours per week </a:t>
            </a:r>
          </a:p>
          <a:p>
            <a:pPr lvl="2">
              <a:lnSpc>
                <a:spcPct val="110000"/>
              </a:lnSpc>
              <a:spcBef>
                <a:spcPts val="0"/>
              </a:spcBef>
            </a:pPr>
            <a:r>
              <a:rPr lang="en-US" sz="1200" dirty="0" smtClean="0"/>
              <a:t>Includes activities of daily living (feeding, grooming, bathing, dressing)</a:t>
            </a:r>
          </a:p>
          <a:p>
            <a:pPr lvl="2">
              <a:lnSpc>
                <a:spcPct val="110000"/>
              </a:lnSpc>
              <a:spcBef>
                <a:spcPts val="0"/>
              </a:spcBef>
            </a:pPr>
            <a:r>
              <a:rPr lang="en-US" sz="1200" dirty="0" smtClean="0"/>
              <a:t>Not </a:t>
            </a:r>
            <a:r>
              <a:rPr lang="en-US" sz="1200" b="1" i="1" dirty="0" smtClean="0"/>
              <a:t>all </a:t>
            </a:r>
            <a:r>
              <a:rPr lang="en-US" sz="1200" dirty="0" smtClean="0"/>
              <a:t> about time in the gym</a:t>
            </a:r>
          </a:p>
          <a:p>
            <a:pPr lvl="2">
              <a:lnSpc>
                <a:spcPct val="110000"/>
              </a:lnSpc>
              <a:spcBef>
                <a:spcPts val="0"/>
              </a:spcBef>
            </a:pPr>
            <a:r>
              <a:rPr lang="en-US" sz="1200" dirty="0" smtClean="0"/>
              <a:t>let the IRU decide if </a:t>
            </a:r>
            <a:r>
              <a:rPr lang="en-US" sz="1200" dirty="0" smtClean="0"/>
              <a:t>patient can tolerate</a:t>
            </a:r>
          </a:p>
          <a:p>
            <a:pPr>
              <a:lnSpc>
                <a:spcPct val="110000"/>
              </a:lnSpc>
              <a:spcBef>
                <a:spcPts val="0"/>
              </a:spcBef>
            </a:pPr>
            <a:r>
              <a:rPr lang="en-US" sz="1200" dirty="0" smtClean="0"/>
              <a:t>Rehab Nursing 24/7</a:t>
            </a:r>
          </a:p>
          <a:p>
            <a:pPr lvl="1">
              <a:lnSpc>
                <a:spcPct val="110000"/>
              </a:lnSpc>
              <a:spcBef>
                <a:spcPts val="0"/>
              </a:spcBef>
            </a:pPr>
            <a:r>
              <a:rPr lang="en-US" sz="1200" dirty="0" smtClean="0"/>
              <a:t>To </a:t>
            </a:r>
            <a:r>
              <a:rPr lang="en-US" sz="1200" dirty="0"/>
              <a:t>reinforce skills from therapy </a:t>
            </a:r>
            <a:r>
              <a:rPr lang="en-US" sz="1200" b="1" i="1" dirty="0"/>
              <a:t>and to teach and </a:t>
            </a:r>
            <a:r>
              <a:rPr lang="en-US" sz="1200" b="1" i="1" dirty="0" smtClean="0"/>
              <a:t>coach</a:t>
            </a:r>
          </a:p>
          <a:p>
            <a:pPr lvl="1">
              <a:lnSpc>
                <a:spcPct val="110000"/>
              </a:lnSpc>
              <a:spcBef>
                <a:spcPts val="0"/>
              </a:spcBef>
            </a:pPr>
            <a:r>
              <a:rPr lang="en-US" sz="1200" dirty="0" smtClean="0"/>
              <a:t>To address medical issues and treatment as well as functional issues</a:t>
            </a:r>
            <a:endParaRPr lang="en-US" sz="1200" dirty="0"/>
          </a:p>
          <a:p>
            <a:pPr>
              <a:lnSpc>
                <a:spcPct val="110000"/>
              </a:lnSpc>
              <a:spcBef>
                <a:spcPts val="0"/>
              </a:spcBef>
            </a:pPr>
            <a:r>
              <a:rPr lang="en-US" sz="1200" dirty="0" smtClean="0"/>
              <a:t>Interdisciplinary Care</a:t>
            </a:r>
          </a:p>
          <a:p>
            <a:pPr lvl="1">
              <a:lnSpc>
                <a:spcPct val="110000"/>
              </a:lnSpc>
              <a:spcBef>
                <a:spcPts val="0"/>
              </a:spcBef>
            </a:pPr>
            <a:r>
              <a:rPr lang="en-US" sz="1200" dirty="0" smtClean="0"/>
              <a:t>Rehab nursing to reinforce skills from therapy </a:t>
            </a:r>
            <a:r>
              <a:rPr lang="en-US" sz="1200" b="1" i="1" dirty="0" smtClean="0"/>
              <a:t>and to teach and coach</a:t>
            </a:r>
          </a:p>
          <a:p>
            <a:pPr lvl="1">
              <a:lnSpc>
                <a:spcPct val="110000"/>
              </a:lnSpc>
              <a:spcBef>
                <a:spcPts val="0"/>
              </a:spcBef>
            </a:pPr>
            <a:r>
              <a:rPr lang="en-US" sz="1200" dirty="0" smtClean="0"/>
              <a:t>Social work/Case Management to address discharge planning and resource needs</a:t>
            </a:r>
          </a:p>
          <a:p>
            <a:pPr lvl="1">
              <a:lnSpc>
                <a:spcPct val="110000"/>
              </a:lnSpc>
              <a:spcBef>
                <a:spcPts val="0"/>
              </a:spcBef>
            </a:pPr>
            <a:r>
              <a:rPr lang="en-US" sz="1200" dirty="0" smtClean="0"/>
              <a:t>Therapy services</a:t>
            </a:r>
          </a:p>
          <a:p>
            <a:pPr lvl="1">
              <a:lnSpc>
                <a:spcPct val="110000"/>
              </a:lnSpc>
              <a:spcBef>
                <a:spcPts val="0"/>
              </a:spcBef>
            </a:pPr>
            <a:r>
              <a:rPr lang="en-US" sz="1200" dirty="0" smtClean="0"/>
              <a:t>Rehab physician</a:t>
            </a:r>
          </a:p>
          <a:p>
            <a:pPr>
              <a:lnSpc>
                <a:spcPct val="110000"/>
              </a:lnSpc>
              <a:spcBef>
                <a:spcPts val="0"/>
              </a:spcBef>
            </a:pPr>
            <a:r>
              <a:rPr lang="en-US" sz="1200" dirty="0" smtClean="0"/>
              <a:t>Rehab physician supervision</a:t>
            </a:r>
          </a:p>
          <a:p>
            <a:pPr lvl="1">
              <a:lnSpc>
                <a:spcPct val="110000"/>
              </a:lnSpc>
              <a:spcBef>
                <a:spcPts val="0"/>
              </a:spcBef>
            </a:pPr>
            <a:r>
              <a:rPr lang="en-US" sz="1200" dirty="0" smtClean="0"/>
              <a:t>To coordinate the entire team</a:t>
            </a:r>
          </a:p>
          <a:p>
            <a:pPr lvl="1">
              <a:lnSpc>
                <a:spcPct val="110000"/>
              </a:lnSpc>
              <a:spcBef>
                <a:spcPts val="0"/>
              </a:spcBef>
            </a:pPr>
            <a:r>
              <a:rPr lang="en-US" sz="1200" dirty="0" smtClean="0"/>
              <a:t>To work with consulting medical staff</a:t>
            </a:r>
          </a:p>
          <a:p>
            <a:pPr lvl="1">
              <a:lnSpc>
                <a:spcPct val="110000"/>
              </a:lnSpc>
              <a:spcBef>
                <a:spcPts val="0"/>
              </a:spcBef>
            </a:pPr>
            <a:r>
              <a:rPr lang="en-US" sz="1200" dirty="0" smtClean="0"/>
              <a:t>To lead the team in addressing function in spite of or along with medical management</a:t>
            </a:r>
            <a:endParaRPr lang="en-US" sz="1200"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3</a:t>
            </a:fld>
            <a:endParaRPr lang="en-US"/>
          </a:p>
        </p:txBody>
      </p:sp>
    </p:spTree>
    <p:extLst>
      <p:ext uri="{BB962C8B-B14F-4D97-AF65-F5344CB8AC3E}">
        <p14:creationId xmlns:p14="http://schemas.microsoft.com/office/powerpoint/2010/main" val="314710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a:t>
            </a:r>
            <a:r>
              <a:rPr lang="en-US" baseline="0" dirty="0" smtClean="0"/>
              <a:t> Insurance Issues</a:t>
            </a:r>
            <a:endParaRPr lang="en-US" dirty="0"/>
          </a:p>
        </p:txBody>
      </p:sp>
      <p:sp>
        <p:nvSpPr>
          <p:cNvPr id="3" name="Content Placeholder 2"/>
          <p:cNvSpPr>
            <a:spLocks noGrp="1"/>
          </p:cNvSpPr>
          <p:nvPr>
            <p:ph idx="1"/>
          </p:nvPr>
        </p:nvSpPr>
        <p:spPr/>
        <p:txBody>
          <a:bodyPr/>
          <a:lstStyle/>
          <a:p>
            <a:r>
              <a:rPr lang="en-US" sz="2000" dirty="0" smtClean="0"/>
              <a:t>Not governed by Medicare requirements </a:t>
            </a:r>
            <a:r>
              <a:rPr lang="en-US" sz="2000" b="1" i="1" dirty="0" smtClean="0"/>
              <a:t>except</a:t>
            </a:r>
            <a:r>
              <a:rPr lang="en-US" sz="2000" dirty="0" smtClean="0"/>
              <a:t> that the CMS-13 diagnostic compliance is calculated on the entire population</a:t>
            </a:r>
          </a:p>
          <a:p>
            <a:r>
              <a:rPr lang="en-US" sz="2000" dirty="0" smtClean="0"/>
              <a:t>Each payer may have their own pre-cert requirements</a:t>
            </a:r>
          </a:p>
          <a:p>
            <a:pPr lvl="1"/>
            <a:r>
              <a:rPr lang="en-US" sz="1800" dirty="0" smtClean="0"/>
              <a:t>Admissions Coordinator will facilitate this step</a:t>
            </a:r>
          </a:p>
          <a:p>
            <a:r>
              <a:rPr lang="en-US" sz="2000" dirty="0" smtClean="0"/>
              <a:t>Significant push to send patients to SNF</a:t>
            </a:r>
          </a:p>
          <a:p>
            <a:pPr lvl="1"/>
            <a:r>
              <a:rPr lang="en-US" sz="1800" dirty="0" smtClean="0"/>
              <a:t>Less expensive on the surface; not necessarily so</a:t>
            </a:r>
          </a:p>
          <a:p>
            <a:pPr lvl="1"/>
            <a:r>
              <a:rPr lang="en-US" sz="1800" dirty="0" smtClean="0"/>
              <a:t>May need to have physician advocate for patient with insurer’s Medical Director; but…..</a:t>
            </a:r>
          </a:p>
          <a:p>
            <a:r>
              <a:rPr lang="en-US" sz="2000" dirty="0" smtClean="0"/>
              <a:t>Commercial Payers can and do approve cases that would not meet MC payment requirements; and</a:t>
            </a:r>
          </a:p>
          <a:p>
            <a:pPr lvl="1"/>
            <a:r>
              <a:rPr lang="en-US" sz="1800" dirty="0" smtClean="0"/>
              <a:t>It is appropriate for us to take those patients</a:t>
            </a:r>
          </a:p>
          <a:p>
            <a:pPr lvl="1"/>
            <a:endParaRPr lang="en-US" sz="2400" dirty="0"/>
          </a:p>
        </p:txBody>
      </p:sp>
      <p:sp>
        <p:nvSpPr>
          <p:cNvPr id="4" name="Slide Number Placeholder 3"/>
          <p:cNvSpPr>
            <a:spLocks noGrp="1"/>
          </p:cNvSpPr>
          <p:nvPr>
            <p:ph type="sldNum" sz="quarter" idx="12"/>
          </p:nvPr>
        </p:nvSpPr>
        <p:spPr/>
        <p:txBody>
          <a:bodyPr/>
          <a:lstStyle/>
          <a:p>
            <a:pPr>
              <a:defRPr/>
            </a:pPr>
            <a:fld id="{0C9AAE1C-E3ED-444B-A1CA-80DED98A01F5}" type="slidenum">
              <a:rPr lang="en-US" altLang="en-US" smtClean="0"/>
              <a:pPr>
                <a:defRPr/>
              </a:pPr>
              <a:t>4</a:t>
            </a:fld>
            <a:endParaRPr lang="en-US" altLang="en-US"/>
          </a:p>
        </p:txBody>
      </p:sp>
    </p:spTree>
    <p:extLst>
      <p:ext uri="{BB962C8B-B14F-4D97-AF65-F5344CB8AC3E}">
        <p14:creationId xmlns:p14="http://schemas.microsoft.com/office/powerpoint/2010/main" val="60601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Patients</a:t>
            </a:r>
            <a:endParaRPr lang="en-US" dirty="0"/>
          </a:p>
        </p:txBody>
      </p:sp>
      <p:sp>
        <p:nvSpPr>
          <p:cNvPr id="3" name="Content Placeholder 2"/>
          <p:cNvSpPr>
            <a:spLocks noGrp="1"/>
          </p:cNvSpPr>
          <p:nvPr>
            <p:ph idx="1"/>
          </p:nvPr>
        </p:nvSpPr>
        <p:spPr/>
        <p:txBody>
          <a:bodyPr>
            <a:normAutofit/>
          </a:bodyPr>
          <a:lstStyle/>
          <a:p>
            <a:r>
              <a:rPr lang="en-US" sz="2800" dirty="0" smtClean="0"/>
              <a:t>Does the patient have an IRF benefit?</a:t>
            </a:r>
          </a:p>
          <a:p>
            <a:r>
              <a:rPr lang="en-US" sz="2800" dirty="0" smtClean="0"/>
              <a:t>Does the patient have functional loss?</a:t>
            </a:r>
          </a:p>
          <a:p>
            <a:r>
              <a:rPr lang="en-US" sz="2800" dirty="0" smtClean="0"/>
              <a:t>Do you believe the patient would benefit from an interdisciplinary treatment plan to help them achieve higher levels of independence?</a:t>
            </a:r>
          </a:p>
          <a:p>
            <a:r>
              <a:rPr lang="en-US" sz="2800" dirty="0" smtClean="0"/>
              <a:t>If yes, refer to IRF.   Let our clinical assessment staff review the case and make a recommendation.</a:t>
            </a:r>
            <a:endParaRPr lang="en-US" sz="2800"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5</a:t>
            </a:fld>
            <a:endParaRPr lang="en-US"/>
          </a:p>
        </p:txBody>
      </p:sp>
    </p:spTree>
    <p:extLst>
      <p:ext uri="{BB962C8B-B14F-4D97-AF65-F5344CB8AC3E}">
        <p14:creationId xmlns:p14="http://schemas.microsoft.com/office/powerpoint/2010/main" val="859485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BAAF0DB-9647-4209-B852-46D75EB2A33E}" type="slidenum">
              <a:rPr lang="en-US" altLang="en-US"/>
              <a:pPr>
                <a:defRPr/>
              </a:pPr>
              <a:t>6</a:t>
            </a:fld>
            <a:endParaRPr lang="en-US" altLang="en-US" dirty="0"/>
          </a:p>
        </p:txBody>
      </p:sp>
      <p:sp>
        <p:nvSpPr>
          <p:cNvPr id="40963" name="Rectangle 2"/>
          <p:cNvSpPr>
            <a:spLocks noGrp="1" noChangeArrowheads="1"/>
          </p:cNvSpPr>
          <p:nvPr>
            <p:ph type="title"/>
          </p:nvPr>
        </p:nvSpPr>
        <p:spPr>
          <a:xfrm>
            <a:off x="3276600" y="274638"/>
            <a:ext cx="4114800" cy="1143000"/>
          </a:xfrm>
        </p:spPr>
        <p:txBody>
          <a:bodyPr>
            <a:normAutofit fontScale="90000"/>
          </a:bodyPr>
          <a:lstStyle/>
          <a:p>
            <a:pPr eaLnBrk="1" hangingPunct="1"/>
            <a:r>
              <a:rPr lang="en-US" sz="3600" dirty="0" smtClean="0"/>
              <a:t>Reasonable Criteria for Admission</a:t>
            </a:r>
          </a:p>
        </p:txBody>
      </p:sp>
      <p:sp>
        <p:nvSpPr>
          <p:cNvPr id="40964" name="Rectangle 3"/>
          <p:cNvSpPr>
            <a:spLocks noGrp="1" noChangeArrowheads="1"/>
          </p:cNvSpPr>
          <p:nvPr>
            <p:ph type="body" idx="1"/>
          </p:nvPr>
        </p:nvSpPr>
        <p:spPr>
          <a:xfrm>
            <a:off x="457200" y="1828800"/>
            <a:ext cx="8229600" cy="4297363"/>
          </a:xfrm>
        </p:spPr>
        <p:txBody>
          <a:bodyPr>
            <a:normAutofit lnSpcReduction="10000"/>
          </a:bodyPr>
          <a:lstStyle/>
          <a:p>
            <a:pPr eaLnBrk="1" hangingPunct="1">
              <a:lnSpc>
                <a:spcPct val="90000"/>
              </a:lnSpc>
            </a:pPr>
            <a:r>
              <a:rPr lang="en-US" sz="2400" i="1" dirty="0" smtClean="0">
                <a:solidFill>
                  <a:schemeClr val="tx2"/>
                </a:solidFill>
              </a:rPr>
              <a:t>The CMS-13 Diagnostic Categories (to some extent)</a:t>
            </a:r>
          </a:p>
          <a:p>
            <a:pPr eaLnBrk="1" hangingPunct="1">
              <a:lnSpc>
                <a:spcPct val="90000"/>
              </a:lnSpc>
            </a:pPr>
            <a:r>
              <a:rPr lang="en-US" sz="2400" dirty="0" smtClean="0"/>
              <a:t>Prior Level of Community Activity</a:t>
            </a:r>
          </a:p>
          <a:p>
            <a:pPr eaLnBrk="1" hangingPunct="1">
              <a:lnSpc>
                <a:spcPct val="90000"/>
              </a:lnSpc>
            </a:pPr>
            <a:r>
              <a:rPr lang="en-US" sz="2400" dirty="0" smtClean="0"/>
              <a:t>Significant Functional Loss</a:t>
            </a:r>
          </a:p>
          <a:p>
            <a:pPr eaLnBrk="1" hangingPunct="1">
              <a:lnSpc>
                <a:spcPct val="90000"/>
              </a:lnSpc>
            </a:pPr>
            <a:r>
              <a:rPr lang="en-US" sz="2400" dirty="0" smtClean="0"/>
              <a:t>Potential for Significant Practical Improvement</a:t>
            </a:r>
          </a:p>
          <a:p>
            <a:pPr eaLnBrk="1" hangingPunct="1">
              <a:lnSpc>
                <a:spcPct val="90000"/>
              </a:lnSpc>
            </a:pPr>
            <a:r>
              <a:rPr lang="en-US" sz="2400" dirty="0" smtClean="0"/>
              <a:t>Intensive Therapy Services </a:t>
            </a:r>
          </a:p>
          <a:p>
            <a:pPr eaLnBrk="1" hangingPunct="1">
              <a:lnSpc>
                <a:spcPct val="90000"/>
              </a:lnSpc>
            </a:pPr>
            <a:r>
              <a:rPr lang="en-US" sz="2400" dirty="0" smtClean="0"/>
              <a:t>Rehab Nursing Requirements</a:t>
            </a:r>
          </a:p>
          <a:p>
            <a:pPr eaLnBrk="1" hangingPunct="1">
              <a:lnSpc>
                <a:spcPct val="90000"/>
              </a:lnSpc>
            </a:pPr>
            <a:r>
              <a:rPr lang="en-US" sz="2400" dirty="0" smtClean="0"/>
              <a:t>Requirement for Medical Supervision</a:t>
            </a:r>
          </a:p>
          <a:p>
            <a:pPr lvl="1" eaLnBrk="1" hangingPunct="1">
              <a:lnSpc>
                <a:spcPct val="90000"/>
              </a:lnSpc>
            </a:pPr>
            <a:r>
              <a:rPr lang="en-US" sz="2000" dirty="0" smtClean="0"/>
              <a:t>Comorbid Conditions</a:t>
            </a:r>
          </a:p>
          <a:p>
            <a:pPr lvl="1" eaLnBrk="1" hangingPunct="1">
              <a:lnSpc>
                <a:spcPct val="90000"/>
              </a:lnSpc>
            </a:pPr>
            <a:r>
              <a:rPr lang="en-US" sz="2000" dirty="0" smtClean="0"/>
              <a:t>Face-to-face physician visit 3 x per week</a:t>
            </a:r>
          </a:p>
          <a:p>
            <a:pPr eaLnBrk="1" hangingPunct="1">
              <a:lnSpc>
                <a:spcPct val="90000"/>
              </a:lnSpc>
            </a:pPr>
            <a:r>
              <a:rPr lang="en-US" sz="2400" dirty="0" smtClean="0"/>
              <a:t>Requirement for Coordination of Care</a:t>
            </a:r>
          </a:p>
          <a:p>
            <a:pPr eaLnBrk="1" hangingPunct="1">
              <a:lnSpc>
                <a:spcPct val="90000"/>
              </a:lnSpc>
            </a:pPr>
            <a:r>
              <a:rPr lang="en-US" sz="2400" dirty="0" smtClean="0"/>
              <a:t>Approved funding (yes, this is legal)</a:t>
            </a:r>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3564334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GeNERAL</a:t>
            </a:r>
            <a:r>
              <a:rPr lang="en-US" dirty="0" smtClean="0"/>
              <a:t> </a:t>
            </a:r>
            <a:r>
              <a:rPr lang="en-US" dirty="0" err="1" smtClean="0"/>
              <a:t>GUIdelines</a:t>
            </a:r>
            <a:endParaRPr lang="en-US" dirty="0"/>
          </a:p>
        </p:txBody>
      </p:sp>
      <p:sp>
        <p:nvSpPr>
          <p:cNvPr id="7" name="Text Placeholder 6"/>
          <p:cNvSpPr>
            <a:spLocks noGrp="1"/>
          </p:cNvSpPr>
          <p:nvPr>
            <p:ph type="body" idx="1"/>
          </p:nvPr>
        </p:nvSpPr>
        <p:spPr/>
        <p:txBody>
          <a:bodyPr/>
          <a:lstStyle/>
          <a:p>
            <a:r>
              <a:rPr lang="en-US" dirty="0" smtClean="0"/>
              <a:t>Who should be referred to IRF?</a:t>
            </a:r>
            <a:endParaRPr lang="en-US"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7</a:t>
            </a:fld>
            <a:endParaRPr lang="en-US"/>
          </a:p>
        </p:txBody>
      </p:sp>
    </p:spTree>
    <p:extLst>
      <p:ext uri="{BB962C8B-B14F-4D97-AF65-F5344CB8AC3E}">
        <p14:creationId xmlns:p14="http://schemas.microsoft.com/office/powerpoint/2010/main" val="2490020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Diagnosis?</a:t>
            </a:r>
            <a:endParaRPr lang="en-US" dirty="0"/>
          </a:p>
        </p:txBody>
      </p:sp>
      <p:sp>
        <p:nvSpPr>
          <p:cNvPr id="3" name="Content Placeholder 2"/>
          <p:cNvSpPr>
            <a:spLocks noGrp="1"/>
          </p:cNvSpPr>
          <p:nvPr>
            <p:ph idx="1"/>
          </p:nvPr>
        </p:nvSpPr>
        <p:spPr/>
        <p:txBody>
          <a:bodyPr>
            <a:normAutofit fontScale="92500"/>
          </a:bodyPr>
          <a:lstStyle/>
          <a:p>
            <a:r>
              <a:rPr lang="en-US" dirty="0" smtClean="0"/>
              <a:t>Medicare requires that the IRF accept 60% of it’s patients from certain diagnostic categories.</a:t>
            </a:r>
          </a:p>
          <a:p>
            <a:pPr lvl="1"/>
            <a:r>
              <a:rPr lang="en-US" dirty="0" smtClean="0"/>
              <a:t>This is a certification requirement, not a coverage requirement</a:t>
            </a:r>
          </a:p>
          <a:p>
            <a:pPr lvl="1"/>
            <a:r>
              <a:rPr lang="en-US" dirty="0" smtClean="0"/>
              <a:t>Patients outside these diagnoses are often good candidates for IRF</a:t>
            </a:r>
          </a:p>
          <a:p>
            <a:pPr lvl="2"/>
            <a:r>
              <a:rPr lang="en-US" dirty="0" smtClean="0"/>
              <a:t>Don’t deny a patient access just because of a diagnosis;  but…</a:t>
            </a:r>
          </a:p>
          <a:p>
            <a:pPr lvl="2"/>
            <a:r>
              <a:rPr lang="en-US" dirty="0" smtClean="0"/>
              <a:t>If they have one of these diagnoses </a:t>
            </a:r>
            <a:r>
              <a:rPr lang="en-US" b="1" i="1" dirty="0" smtClean="0"/>
              <a:t>and </a:t>
            </a:r>
            <a:r>
              <a:rPr lang="en-US" dirty="0" smtClean="0"/>
              <a:t>they have functional loss, it’s likely they will qualify</a:t>
            </a:r>
            <a:endParaRPr lang="en-US" dirty="0"/>
          </a:p>
        </p:txBody>
      </p:sp>
      <p:sp>
        <p:nvSpPr>
          <p:cNvPr id="4" name="Footer Placeholder 3"/>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
        <p:nvSpPr>
          <p:cNvPr id="5" name="Slide Number Placeholder 4"/>
          <p:cNvSpPr>
            <a:spLocks noGrp="1"/>
          </p:cNvSpPr>
          <p:nvPr>
            <p:ph type="sldNum" sz="quarter" idx="12"/>
          </p:nvPr>
        </p:nvSpPr>
        <p:spPr/>
        <p:txBody>
          <a:bodyPr/>
          <a:lstStyle/>
          <a:p>
            <a:fld id="{F8B853E8-0511-47E1-AE88-8EA9EE4DAD00}" type="slidenum">
              <a:rPr lang="en-US" smtClean="0"/>
              <a:t>8</a:t>
            </a:fld>
            <a:endParaRPr lang="en-US"/>
          </a:p>
        </p:txBody>
      </p:sp>
    </p:spTree>
    <p:extLst>
      <p:ext uri="{BB962C8B-B14F-4D97-AF65-F5344CB8AC3E}">
        <p14:creationId xmlns:p14="http://schemas.microsoft.com/office/powerpoint/2010/main" val="3598964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27B947A4-ADC0-48B5-B9FB-0C9E24373BDD}" type="slidenum">
              <a:rPr lang="en-US" altLang="en-US"/>
              <a:pPr>
                <a:defRPr/>
              </a:pPr>
              <a:t>9</a:t>
            </a:fld>
            <a:endParaRPr lang="en-US" altLang="en-US" dirty="0"/>
          </a:p>
        </p:txBody>
      </p:sp>
      <p:sp>
        <p:nvSpPr>
          <p:cNvPr id="41987" name="Rectangle 2"/>
          <p:cNvSpPr>
            <a:spLocks noGrp="1" noChangeArrowheads="1"/>
          </p:cNvSpPr>
          <p:nvPr>
            <p:ph type="title"/>
          </p:nvPr>
        </p:nvSpPr>
        <p:spPr>
          <a:xfrm>
            <a:off x="3124200" y="274638"/>
            <a:ext cx="4267200" cy="1143000"/>
          </a:xfrm>
        </p:spPr>
        <p:txBody>
          <a:bodyPr/>
          <a:lstStyle/>
          <a:p>
            <a:pPr eaLnBrk="1" hangingPunct="1"/>
            <a:r>
              <a:rPr lang="en-US" sz="2800" dirty="0" smtClean="0"/>
              <a:t>CMS DIAGNOSTIC CATEGORIES</a:t>
            </a:r>
          </a:p>
        </p:txBody>
      </p:sp>
      <p:sp>
        <p:nvSpPr>
          <p:cNvPr id="41988" name="Rectangle 3"/>
          <p:cNvSpPr>
            <a:spLocks noGrp="1" noChangeArrowheads="1"/>
          </p:cNvSpPr>
          <p:nvPr>
            <p:ph type="body" idx="1"/>
          </p:nvPr>
        </p:nvSpPr>
        <p:spPr/>
        <p:txBody>
          <a:bodyPr/>
          <a:lstStyle/>
          <a:p>
            <a:pPr eaLnBrk="1" hangingPunct="1"/>
            <a:r>
              <a:rPr lang="en-US" sz="2100" dirty="0" smtClean="0"/>
              <a:t>Stroke</a:t>
            </a:r>
          </a:p>
          <a:p>
            <a:pPr eaLnBrk="1" hangingPunct="1"/>
            <a:r>
              <a:rPr lang="en-US" sz="2100" dirty="0" smtClean="0"/>
              <a:t>Fracture Femur</a:t>
            </a:r>
          </a:p>
          <a:p>
            <a:pPr eaLnBrk="1" hangingPunct="1"/>
            <a:r>
              <a:rPr lang="en-US" sz="2100" dirty="0" smtClean="0"/>
              <a:t>Spinal cord injury</a:t>
            </a:r>
          </a:p>
          <a:p>
            <a:pPr eaLnBrk="1" hangingPunct="1"/>
            <a:r>
              <a:rPr lang="en-US" sz="2100" dirty="0" smtClean="0"/>
              <a:t>Brain injury</a:t>
            </a:r>
          </a:p>
          <a:p>
            <a:pPr eaLnBrk="1" hangingPunct="1"/>
            <a:r>
              <a:rPr lang="en-US" sz="2100" dirty="0" smtClean="0"/>
              <a:t>Burns	</a:t>
            </a:r>
          </a:p>
          <a:p>
            <a:pPr eaLnBrk="1" hangingPunct="1"/>
            <a:r>
              <a:rPr lang="en-US" sz="2100" dirty="0" smtClean="0"/>
              <a:t>Congenital Deformity</a:t>
            </a:r>
          </a:p>
          <a:p>
            <a:pPr eaLnBrk="1" hangingPunct="1"/>
            <a:r>
              <a:rPr lang="en-US" sz="2100" dirty="0" smtClean="0"/>
              <a:t>Amputation</a:t>
            </a:r>
          </a:p>
          <a:p>
            <a:pPr eaLnBrk="1" hangingPunct="1"/>
            <a:r>
              <a:rPr lang="en-US" sz="2100" dirty="0" smtClean="0"/>
              <a:t>Major Multiple Trauma</a:t>
            </a:r>
          </a:p>
          <a:p>
            <a:pPr lvl="1" eaLnBrk="1" hangingPunct="1"/>
            <a:endParaRPr lang="en-US" sz="2200" dirty="0" smtClean="0"/>
          </a:p>
        </p:txBody>
      </p:sp>
      <p:sp>
        <p:nvSpPr>
          <p:cNvPr id="41989" name="Rectangle 4"/>
          <p:cNvSpPr>
            <a:spLocks noGrp="1" noChangeArrowheads="1"/>
          </p:cNvSpPr>
          <p:nvPr>
            <p:ph type="body" sz="half" idx="4294967295"/>
          </p:nvPr>
        </p:nvSpPr>
        <p:spPr>
          <a:xfrm>
            <a:off x="4724400" y="1600200"/>
            <a:ext cx="3962400" cy="4876800"/>
          </a:xfrm>
        </p:spPr>
        <p:txBody>
          <a:bodyPr/>
          <a:lstStyle/>
          <a:p>
            <a:pPr eaLnBrk="1" hangingPunct="1"/>
            <a:r>
              <a:rPr lang="en-US" sz="2200" dirty="0" smtClean="0"/>
              <a:t>Neurological disorders</a:t>
            </a:r>
          </a:p>
          <a:p>
            <a:pPr eaLnBrk="1" hangingPunct="1"/>
            <a:r>
              <a:rPr lang="en-US" sz="2200" dirty="0" smtClean="0"/>
              <a:t>Polyarthritis</a:t>
            </a:r>
          </a:p>
          <a:p>
            <a:pPr lvl="1" eaLnBrk="1" hangingPunct="1"/>
            <a:r>
              <a:rPr lang="en-US" sz="2000" dirty="0" smtClean="0"/>
              <a:t>Active polyarticular RA</a:t>
            </a:r>
          </a:p>
          <a:p>
            <a:pPr lvl="1" eaLnBrk="1" hangingPunct="1"/>
            <a:r>
              <a:rPr lang="en-US" sz="2000" dirty="0" smtClean="0"/>
              <a:t>Systemic vasculidities with joint inflammation</a:t>
            </a:r>
          </a:p>
          <a:p>
            <a:pPr lvl="1" eaLnBrk="1" hangingPunct="1"/>
            <a:r>
              <a:rPr lang="en-US" sz="2000" dirty="0" smtClean="0"/>
              <a:t>Severe or advanced osteo – 2 or more Joints</a:t>
            </a:r>
          </a:p>
          <a:p>
            <a:pPr lvl="1" eaLnBrk="1" hangingPunct="1"/>
            <a:r>
              <a:rPr lang="en-US" sz="2000" dirty="0" smtClean="0"/>
              <a:t>Total Joint Replacement if one or more:</a:t>
            </a:r>
          </a:p>
          <a:p>
            <a:pPr lvl="2" eaLnBrk="1" hangingPunct="1"/>
            <a:r>
              <a:rPr lang="en-US" sz="1800" dirty="0" smtClean="0"/>
              <a:t>Bilateral</a:t>
            </a:r>
          </a:p>
          <a:p>
            <a:pPr lvl="2" eaLnBrk="1" hangingPunct="1"/>
            <a:r>
              <a:rPr lang="en-US" sz="1800" dirty="0" smtClean="0"/>
              <a:t>Obesity (BMI </a:t>
            </a:r>
            <a:r>
              <a:rPr lang="en-US" sz="1800" u="sng" dirty="0" smtClean="0"/>
              <a:t>&gt; </a:t>
            </a:r>
            <a:r>
              <a:rPr lang="en-US" sz="1800" dirty="0" smtClean="0"/>
              <a:t>50)</a:t>
            </a:r>
          </a:p>
          <a:p>
            <a:pPr lvl="2" eaLnBrk="1" hangingPunct="1"/>
            <a:r>
              <a:rPr lang="en-US" sz="1800" dirty="0" smtClean="0"/>
              <a:t>Patient age 85 or over</a:t>
            </a:r>
          </a:p>
          <a:p>
            <a:pPr lvl="1" eaLnBrk="1" hangingPunct="1"/>
            <a:endParaRPr lang="en-US" sz="2000" dirty="0" smtClean="0"/>
          </a:p>
        </p:txBody>
      </p:sp>
      <p:sp>
        <p:nvSpPr>
          <p:cNvPr id="2" name="Footer Placeholder 1"/>
          <p:cNvSpPr>
            <a:spLocks noGrp="1"/>
          </p:cNvSpPr>
          <p:nvPr>
            <p:ph type="ftr" sz="quarter" idx="11"/>
          </p:nvPr>
        </p:nvSpPr>
        <p:spPr/>
        <p:txBody>
          <a:bodyPr/>
          <a:lstStyle/>
          <a:p>
            <a:r>
              <a:rPr lang="en-US" smtClean="0"/>
              <a:t>This presentation prepared for client use by Images &amp; Associates.  2014 All Rights Reserved.</a:t>
            </a:r>
            <a:endParaRPr lang="en-US"/>
          </a:p>
        </p:txBody>
      </p:sp>
    </p:spTree>
    <p:extLst>
      <p:ext uri="{BB962C8B-B14F-4D97-AF65-F5344CB8AC3E}">
        <p14:creationId xmlns:p14="http://schemas.microsoft.com/office/powerpoint/2010/main" val="309453211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014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2014 Presentation Template</Template>
  <TotalTime>83</TotalTime>
  <Words>1934</Words>
  <Application>Microsoft Office PowerPoint</Application>
  <PresentationFormat>On-screen Show (4:3)</PresentationFormat>
  <Paragraphs>304</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2014 Presentation Template</vt:lpstr>
      <vt:lpstr>The Anatomy of a Rehab Patient</vt:lpstr>
      <vt:lpstr>Medicare vs Commercial</vt:lpstr>
      <vt:lpstr>Medicare: Reasonable and Necessary</vt:lpstr>
      <vt:lpstr>Commercial Insurance Issues</vt:lpstr>
      <vt:lpstr>Commercial Patients</vt:lpstr>
      <vt:lpstr>Reasonable Criteria for Admission</vt:lpstr>
      <vt:lpstr>GeNERAL GUIdelines</vt:lpstr>
      <vt:lpstr>What’s in a Diagnosis?</vt:lpstr>
      <vt:lpstr>CMS DIAGNOSTIC CATEGORIES</vt:lpstr>
      <vt:lpstr>And, just to prove that diagnosis alone  doesn’t drive rehab, The Most Common Diagnoses  - 2010</vt:lpstr>
      <vt:lpstr>Elements of “Reasonableness”</vt:lpstr>
      <vt:lpstr>Rehabilitation Needs</vt:lpstr>
      <vt:lpstr>Rehabilitation Needs</vt:lpstr>
      <vt:lpstr>Close Medical Supervision</vt:lpstr>
      <vt:lpstr>24 Hour Rehabilitation Nursing</vt:lpstr>
      <vt:lpstr>Relatively Intense Level of Rehabilitation Services</vt:lpstr>
      <vt:lpstr>Interdisciplinary / Coordinated Delivery of Care</vt:lpstr>
      <vt:lpstr>Significant Practical Improvement</vt:lpstr>
      <vt:lpstr>Functional Loss &amp; Potential for Improvement</vt:lpstr>
      <vt:lpstr>Should I refer?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Anatomy of a Rehab Patient</dc:title>
  <dc:creator>Angie Phillips</dc:creator>
  <cp:lastModifiedBy>Angie Phillips</cp:lastModifiedBy>
  <cp:revision>7</cp:revision>
  <dcterms:created xsi:type="dcterms:W3CDTF">2014-05-07T15:38:21Z</dcterms:created>
  <dcterms:modified xsi:type="dcterms:W3CDTF">2014-05-07T17:02:06Z</dcterms:modified>
</cp:coreProperties>
</file>